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  <p:sldMasterId id="2147483899" r:id="rId2"/>
    <p:sldMasterId id="2147483919" r:id="rId3"/>
    <p:sldMasterId id="2147483940" r:id="rId4"/>
    <p:sldMasterId id="2147483952" r:id="rId5"/>
    <p:sldMasterId id="2147483964" r:id="rId6"/>
  </p:sldMasterIdLst>
  <p:notesMasterIdLst>
    <p:notesMasterId r:id="rId25"/>
  </p:notesMasterIdLst>
  <p:handoutMasterIdLst>
    <p:handoutMasterId r:id="rId26"/>
  </p:handoutMasterIdLst>
  <p:sldIdLst>
    <p:sldId id="614" r:id="rId7"/>
    <p:sldId id="615" r:id="rId8"/>
    <p:sldId id="616" r:id="rId9"/>
    <p:sldId id="617" r:id="rId10"/>
    <p:sldId id="601" r:id="rId11"/>
    <p:sldId id="618" r:id="rId12"/>
    <p:sldId id="602" r:id="rId13"/>
    <p:sldId id="510" r:id="rId14"/>
    <p:sldId id="520" r:id="rId15"/>
    <p:sldId id="512" r:id="rId16"/>
    <p:sldId id="516" r:id="rId17"/>
    <p:sldId id="575" r:id="rId18"/>
    <p:sldId id="576" r:id="rId19"/>
    <p:sldId id="619" r:id="rId20"/>
    <p:sldId id="620" r:id="rId21"/>
    <p:sldId id="621" r:id="rId22"/>
    <p:sldId id="522" r:id="rId23"/>
    <p:sldId id="466" r:id="rId24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FF66"/>
    <a:srgbClr val="006600"/>
    <a:srgbClr val="E3CBCB"/>
    <a:srgbClr val="336699"/>
    <a:srgbClr val="339933"/>
    <a:srgbClr val="0066CC"/>
    <a:srgbClr val="FFCCCC"/>
    <a:srgbClr val="92242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6000" autoAdjust="0"/>
  </p:normalViewPr>
  <p:slideViewPr>
    <p:cSldViewPr>
      <p:cViewPr varScale="1">
        <p:scale>
          <a:sx n="110" d="100"/>
          <a:sy n="110" d="100"/>
        </p:scale>
        <p:origin x="1968" y="102"/>
      </p:cViewPr>
      <p:guideLst>
        <p:guide orient="horz" pos="2160"/>
        <p:guide pos="2880"/>
        <p:guide orient="horz"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772" y="-72"/>
      </p:cViewPr>
      <p:guideLst>
        <p:guide orient="horz" pos="3110"/>
        <p:guide pos="2140"/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05192847053275E-2"/>
          <c:y val="6.0559509524006565E-2"/>
          <c:w val="0.91715514197040893"/>
          <c:h val="0.754301955477323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90/25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10-403C-BA80-6DF02B382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0-403C-BA80-6DF02B3825DB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80/30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9200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10-403C-BA80-6DF02B382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10-403C-BA80-6DF02B3825DB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70/50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310-403C-BA80-6DF02B3825D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3850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10-403C-BA80-6DF02B382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Лист1!$E$2</c:f>
              <c:numCache>
                <c:formatCode>0</c:formatCode>
                <c:ptCount val="1"/>
                <c:pt idx="0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10-403C-BA80-6DF02B382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57600"/>
        <c:axId val="40859136"/>
      </c:barChart>
      <c:catAx>
        <c:axId val="4085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0859136"/>
        <c:crosses val="autoZero"/>
        <c:auto val="1"/>
        <c:lblAlgn val="ctr"/>
        <c:lblOffset val="100"/>
        <c:noMultiLvlLbl val="0"/>
      </c:catAx>
      <c:valAx>
        <c:axId val="40859136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4085760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05192847053275E-2"/>
          <c:y val="6.0559509524006565E-2"/>
          <c:w val="0.91715514197040893"/>
          <c:h val="0.754301955477323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90/25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E21-4D9F-8F5F-31C6709CA0F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/>
                      <a:t>450 000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21-4D9F-8F5F-31C6709CA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21-4D9F-8F5F-31C6709CA0FD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80/30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/>
                      <a:t>280</a:t>
                    </a:r>
                    <a:r>
                      <a:rPr lang="en-US" sz="1400" baseline="0" dirty="0"/>
                      <a:t> 000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21-4D9F-8F5F-31C6709CA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21-4D9F-8F5F-31C6709CA0FD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70/50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FE21-4D9F-8F5F-31C6709CA0F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/>
                      <a:t>175</a:t>
                    </a:r>
                    <a:r>
                      <a:rPr lang="en-US" sz="1400" baseline="0" dirty="0"/>
                      <a:t> 000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21-4D9F-8F5F-31C6709CA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21-4D9F-8F5F-31C6709CA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88960"/>
        <c:axId val="40890752"/>
      </c:barChart>
      <c:catAx>
        <c:axId val="4088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0890752"/>
        <c:crosses val="autoZero"/>
        <c:auto val="1"/>
        <c:lblAlgn val="ctr"/>
        <c:lblOffset val="100"/>
        <c:noMultiLvlLbl val="0"/>
      </c:catAx>
      <c:valAx>
        <c:axId val="40890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088896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2A082-67BA-41C1-9668-E0056A06AE9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10824-3028-4802-BFF7-0949464A166F}">
      <dgm:prSet phldrT="[Текст]" custT="1"/>
      <dgm:spPr/>
      <dgm:t>
        <a:bodyPr/>
        <a:lstStyle/>
        <a:p>
          <a:r>
            <a:rPr lang="ru-RU" sz="3600" dirty="0"/>
            <a:t>2012-2016</a:t>
          </a:r>
        </a:p>
      </dgm:t>
    </dgm:pt>
    <dgm:pt modelId="{31BE9485-523D-407A-9DC5-3D5CFFC7E198}" type="parTrans" cxnId="{A5524230-D920-42AC-B159-0785F0EF0E2D}">
      <dgm:prSet/>
      <dgm:spPr/>
      <dgm:t>
        <a:bodyPr/>
        <a:lstStyle/>
        <a:p>
          <a:endParaRPr lang="ru-RU"/>
        </a:p>
      </dgm:t>
    </dgm:pt>
    <dgm:pt modelId="{10EE378D-1A31-4C54-8139-95742BF0DF30}" type="sibTrans" cxnId="{A5524230-D920-42AC-B159-0785F0EF0E2D}">
      <dgm:prSet/>
      <dgm:spPr/>
      <dgm:t>
        <a:bodyPr/>
        <a:lstStyle/>
        <a:p>
          <a:endParaRPr lang="ru-RU"/>
        </a:p>
      </dgm:t>
    </dgm:pt>
    <dgm:pt modelId="{1EA16A9A-52AC-4398-8124-2C168B2671A9}">
      <dgm:prSet phldrT="[Текст]" custT="1"/>
      <dgm:spPr/>
      <dgm:t>
        <a:bodyPr/>
        <a:lstStyle/>
        <a:p>
          <a:r>
            <a:rPr lang="ru-RU" sz="1800" dirty="0"/>
            <a:t>Закон об агростраховании</a:t>
          </a:r>
        </a:p>
      </dgm:t>
    </dgm:pt>
    <dgm:pt modelId="{5E158A98-88ED-4915-9B07-F885A7CD5AD6}" type="parTrans" cxnId="{CFD0DC04-FC3A-46FD-B451-E47E0469ED8F}">
      <dgm:prSet/>
      <dgm:spPr/>
      <dgm:t>
        <a:bodyPr/>
        <a:lstStyle/>
        <a:p>
          <a:endParaRPr lang="ru-RU"/>
        </a:p>
      </dgm:t>
    </dgm:pt>
    <dgm:pt modelId="{C6E87F03-74B0-41E9-97BD-EAA199C0CDFD}" type="sibTrans" cxnId="{CFD0DC04-FC3A-46FD-B451-E47E0469ED8F}">
      <dgm:prSet/>
      <dgm:spPr/>
      <dgm:t>
        <a:bodyPr/>
        <a:lstStyle/>
        <a:p>
          <a:endParaRPr lang="ru-RU"/>
        </a:p>
      </dgm:t>
    </dgm:pt>
    <dgm:pt modelId="{CF3CDBBE-99D8-4CB4-9B24-D0D96CA214D0}">
      <dgm:prSet phldrT="[Текст]" custT="1"/>
      <dgm:spPr/>
      <dgm:t>
        <a:bodyPr/>
        <a:lstStyle/>
        <a:p>
          <a:r>
            <a:rPr lang="ru-RU" sz="1600" dirty="0"/>
            <a:t>Единая система</a:t>
          </a:r>
        </a:p>
      </dgm:t>
    </dgm:pt>
    <dgm:pt modelId="{BFFBD453-716E-4D33-B04E-99B337F0384A}" type="parTrans" cxnId="{D1E10AD6-E90D-453B-9297-178C09F8BD13}">
      <dgm:prSet/>
      <dgm:spPr/>
      <dgm:t>
        <a:bodyPr/>
        <a:lstStyle/>
        <a:p>
          <a:endParaRPr lang="ru-RU"/>
        </a:p>
      </dgm:t>
    </dgm:pt>
    <dgm:pt modelId="{FA17CE75-310D-4F41-9059-8FB93E66E9A8}" type="sibTrans" cxnId="{D1E10AD6-E90D-453B-9297-178C09F8BD13}">
      <dgm:prSet/>
      <dgm:spPr/>
      <dgm:t>
        <a:bodyPr/>
        <a:lstStyle/>
        <a:p>
          <a:endParaRPr lang="ru-RU"/>
        </a:p>
      </dgm:t>
    </dgm:pt>
    <dgm:pt modelId="{362FA9BF-5FCD-442E-BEFE-9A22E28F5E73}">
      <dgm:prSet phldrT="[Текст]" custT="1"/>
      <dgm:spPr/>
      <dgm:t>
        <a:bodyPr/>
        <a:lstStyle/>
        <a:p>
          <a:r>
            <a:rPr lang="ru-RU" sz="3600" dirty="0"/>
            <a:t>2016-2018</a:t>
          </a:r>
        </a:p>
      </dgm:t>
    </dgm:pt>
    <dgm:pt modelId="{F00AF689-97CB-444E-A1A7-31A50C5A3065}" type="parTrans" cxnId="{E2328801-63E5-49A0-AE15-1185833A5416}">
      <dgm:prSet/>
      <dgm:spPr/>
      <dgm:t>
        <a:bodyPr/>
        <a:lstStyle/>
        <a:p>
          <a:endParaRPr lang="ru-RU"/>
        </a:p>
      </dgm:t>
    </dgm:pt>
    <dgm:pt modelId="{81B7ED09-6689-42D6-86C0-86DEDB2B9195}" type="sibTrans" cxnId="{E2328801-63E5-49A0-AE15-1185833A5416}">
      <dgm:prSet/>
      <dgm:spPr/>
      <dgm:t>
        <a:bodyPr/>
        <a:lstStyle/>
        <a:p>
          <a:endParaRPr lang="ru-RU"/>
        </a:p>
      </dgm:t>
    </dgm:pt>
    <dgm:pt modelId="{CD4F1FD0-0582-4341-ADA1-A86F9381C0EC}">
      <dgm:prSet phldrT="[Текст]" custT="1"/>
      <dgm:spPr/>
      <dgm:t>
        <a:bodyPr/>
        <a:lstStyle/>
        <a:p>
          <a:r>
            <a:rPr lang="ru-RU" sz="1600" dirty="0"/>
            <a:t>Изменения в субсидировании АПК</a:t>
          </a:r>
        </a:p>
      </dgm:t>
    </dgm:pt>
    <dgm:pt modelId="{A3E4E19E-7668-40FA-99D8-E688D451FBF3}" type="parTrans" cxnId="{7F8BD4CA-6879-4BEA-BB0D-5C2B2C1CD8E2}">
      <dgm:prSet/>
      <dgm:spPr/>
      <dgm:t>
        <a:bodyPr/>
        <a:lstStyle/>
        <a:p>
          <a:endParaRPr lang="ru-RU"/>
        </a:p>
      </dgm:t>
    </dgm:pt>
    <dgm:pt modelId="{0B7BB5AA-8249-4047-B5E3-2067640FE0E6}" type="sibTrans" cxnId="{7F8BD4CA-6879-4BEA-BB0D-5C2B2C1CD8E2}">
      <dgm:prSet/>
      <dgm:spPr/>
      <dgm:t>
        <a:bodyPr/>
        <a:lstStyle/>
        <a:p>
          <a:endParaRPr lang="ru-RU"/>
        </a:p>
      </dgm:t>
    </dgm:pt>
    <dgm:pt modelId="{D7139FF1-3980-41DD-BB79-7EC81A2494EB}">
      <dgm:prSet phldrT="[Текст]" custT="1"/>
      <dgm:spPr/>
      <dgm:t>
        <a:bodyPr/>
        <a:lstStyle/>
        <a:p>
          <a:r>
            <a:rPr lang="ru-RU" sz="1400" dirty="0"/>
            <a:t>«Дорожная карта» мер по развитию агрострахования.</a:t>
          </a:r>
        </a:p>
      </dgm:t>
    </dgm:pt>
    <dgm:pt modelId="{050EA55E-D238-4207-B5F3-F25BAE3A2745}" type="parTrans" cxnId="{09B72AC2-4807-42BF-8AB1-ECE3EF8E7402}">
      <dgm:prSet/>
      <dgm:spPr/>
      <dgm:t>
        <a:bodyPr/>
        <a:lstStyle/>
        <a:p>
          <a:endParaRPr lang="ru-RU"/>
        </a:p>
      </dgm:t>
    </dgm:pt>
    <dgm:pt modelId="{9932BC29-6CFA-4118-9130-DACAF3888D42}" type="sibTrans" cxnId="{09B72AC2-4807-42BF-8AB1-ECE3EF8E7402}">
      <dgm:prSet/>
      <dgm:spPr/>
      <dgm:t>
        <a:bodyPr/>
        <a:lstStyle/>
        <a:p>
          <a:endParaRPr lang="ru-RU"/>
        </a:p>
      </dgm:t>
    </dgm:pt>
    <dgm:pt modelId="{DBDB7A02-6A9A-4056-9539-E511FEECA0D8}">
      <dgm:prSet phldrT="[Текст]" custT="1"/>
      <dgm:spPr/>
      <dgm:t>
        <a:bodyPr/>
        <a:lstStyle/>
        <a:p>
          <a:r>
            <a:rPr lang="ru-RU" sz="3600" dirty="0"/>
            <a:t>2019-…</a:t>
          </a:r>
        </a:p>
      </dgm:t>
    </dgm:pt>
    <dgm:pt modelId="{0E1664B2-B1C1-4445-82FA-5A857BC44832}" type="parTrans" cxnId="{9FB6E941-7752-4290-83F0-B8021DA12D7E}">
      <dgm:prSet/>
      <dgm:spPr/>
      <dgm:t>
        <a:bodyPr/>
        <a:lstStyle/>
        <a:p>
          <a:endParaRPr lang="ru-RU"/>
        </a:p>
      </dgm:t>
    </dgm:pt>
    <dgm:pt modelId="{3D7E2F75-9FAF-4BC7-A656-736233CAB03D}" type="sibTrans" cxnId="{9FB6E941-7752-4290-83F0-B8021DA12D7E}">
      <dgm:prSet/>
      <dgm:spPr/>
      <dgm:t>
        <a:bodyPr/>
        <a:lstStyle/>
        <a:p>
          <a:endParaRPr lang="ru-RU"/>
        </a:p>
      </dgm:t>
    </dgm:pt>
    <dgm:pt modelId="{1FD5A9A9-376B-4047-B495-EC26B7918775}">
      <dgm:prSet phldrT="[Текст]" custT="1"/>
      <dgm:spPr/>
      <dgm:t>
        <a:bodyPr/>
        <a:lstStyle/>
        <a:p>
          <a:r>
            <a:rPr lang="ru-RU" sz="1100" dirty="0"/>
            <a:t>Изменения закона об агростраховании</a:t>
          </a:r>
        </a:p>
        <a:p>
          <a:r>
            <a:rPr lang="ru-RU" sz="1100" dirty="0"/>
            <a:t>(гибкость; дистанционный мониторинг; аквакультура)</a:t>
          </a:r>
        </a:p>
      </dgm:t>
    </dgm:pt>
    <dgm:pt modelId="{2A1F1E1F-E057-48C2-A5EB-091641D27511}" type="parTrans" cxnId="{DC53D7DD-4BFC-455E-B662-26B516068AA8}">
      <dgm:prSet/>
      <dgm:spPr/>
      <dgm:t>
        <a:bodyPr/>
        <a:lstStyle/>
        <a:p>
          <a:endParaRPr lang="ru-RU"/>
        </a:p>
      </dgm:t>
    </dgm:pt>
    <dgm:pt modelId="{940A9E6D-9996-4B22-8488-C73E0C60D833}" type="sibTrans" cxnId="{DC53D7DD-4BFC-455E-B662-26B516068AA8}">
      <dgm:prSet/>
      <dgm:spPr/>
      <dgm:t>
        <a:bodyPr/>
        <a:lstStyle/>
        <a:p>
          <a:endParaRPr lang="ru-RU"/>
        </a:p>
      </dgm:t>
    </dgm:pt>
    <dgm:pt modelId="{14E9FB5E-112B-4172-B30F-E07E97006433}">
      <dgm:prSet phldrT="[Текст]" custT="1"/>
      <dgm:spPr/>
      <dgm:t>
        <a:bodyPr/>
        <a:lstStyle/>
        <a:p>
          <a:r>
            <a:rPr lang="ru-RU" sz="1200" dirty="0"/>
            <a:t>Стимулирование аграриев</a:t>
          </a:r>
        </a:p>
        <a:p>
          <a:r>
            <a:rPr lang="ru-RU" sz="1200" dirty="0"/>
            <a:t>(несвязанное субсидирование, помощь при ЧС)</a:t>
          </a:r>
        </a:p>
      </dgm:t>
    </dgm:pt>
    <dgm:pt modelId="{FF770AA8-1AED-4759-AC9A-EB719E55C308}" type="parTrans" cxnId="{EDD10674-7748-4BB5-BADB-030D10EE49EC}">
      <dgm:prSet/>
      <dgm:spPr/>
      <dgm:t>
        <a:bodyPr/>
        <a:lstStyle/>
        <a:p>
          <a:endParaRPr lang="ru-RU"/>
        </a:p>
      </dgm:t>
    </dgm:pt>
    <dgm:pt modelId="{81E3E054-83A2-4205-A308-A2453780F122}" type="sibTrans" cxnId="{EDD10674-7748-4BB5-BADB-030D10EE49EC}">
      <dgm:prSet/>
      <dgm:spPr/>
      <dgm:t>
        <a:bodyPr/>
        <a:lstStyle/>
        <a:p>
          <a:endParaRPr lang="ru-RU"/>
        </a:p>
      </dgm:t>
    </dgm:pt>
    <dgm:pt modelId="{E3ABE146-8FF6-4696-B632-81925315193E}">
      <dgm:prSet phldrT="[Текст]" custT="1"/>
      <dgm:spPr/>
      <dgm:t>
        <a:bodyPr/>
        <a:lstStyle/>
        <a:p>
          <a:r>
            <a:rPr lang="ru-RU" sz="1400" dirty="0"/>
            <a:t>Господдержка страхования животных (с 2013 г.)</a:t>
          </a:r>
        </a:p>
      </dgm:t>
    </dgm:pt>
    <dgm:pt modelId="{634D6EE3-112F-4181-AAF4-F58CF8EED5B4}" type="parTrans" cxnId="{B319EFEA-8153-4C17-A3BD-4AA93511ED69}">
      <dgm:prSet/>
      <dgm:spPr/>
      <dgm:t>
        <a:bodyPr/>
        <a:lstStyle/>
        <a:p>
          <a:endParaRPr lang="ru-RU"/>
        </a:p>
      </dgm:t>
    </dgm:pt>
    <dgm:pt modelId="{D96E8A7C-FA06-4EC0-A4C5-84AEE6675B98}" type="sibTrans" cxnId="{B319EFEA-8153-4C17-A3BD-4AA93511ED69}">
      <dgm:prSet/>
      <dgm:spPr/>
      <dgm:t>
        <a:bodyPr/>
        <a:lstStyle/>
        <a:p>
          <a:endParaRPr lang="ru-RU"/>
        </a:p>
      </dgm:t>
    </dgm:pt>
    <dgm:pt modelId="{81DC55B7-92F5-41C1-9BD1-F8B51F5AF47E}">
      <dgm:prSet phldrT="[Текст]" custT="1"/>
      <dgm:spPr/>
      <dgm:t>
        <a:bodyPr/>
        <a:lstStyle/>
        <a:p>
          <a:r>
            <a:rPr lang="ru-RU" sz="1400" dirty="0"/>
            <a:t>Восстановление системы господдержки в большинстве регионов РФ</a:t>
          </a:r>
        </a:p>
      </dgm:t>
    </dgm:pt>
    <dgm:pt modelId="{99F2E9CA-AACB-4C07-9136-6F04B8F17874}" type="parTrans" cxnId="{59BF31DC-B026-4279-A04B-9B1A4DBC0B74}">
      <dgm:prSet/>
      <dgm:spPr/>
      <dgm:t>
        <a:bodyPr/>
        <a:lstStyle/>
        <a:p>
          <a:endParaRPr lang="ru-RU"/>
        </a:p>
      </dgm:t>
    </dgm:pt>
    <dgm:pt modelId="{99CDDE89-1B12-458A-BBC4-942660816173}" type="sibTrans" cxnId="{59BF31DC-B026-4279-A04B-9B1A4DBC0B74}">
      <dgm:prSet/>
      <dgm:spPr/>
      <dgm:t>
        <a:bodyPr/>
        <a:lstStyle/>
        <a:p>
          <a:endParaRPr lang="ru-RU"/>
        </a:p>
      </dgm:t>
    </dgm:pt>
    <dgm:pt modelId="{6995F7F2-A10D-455F-B444-398CD66AEB78}">
      <dgm:prSet phldrT="[Текст]" custT="1"/>
      <dgm:spPr/>
      <dgm:t>
        <a:bodyPr/>
        <a:lstStyle/>
        <a:p>
          <a:r>
            <a:rPr lang="ru-RU" sz="1400" dirty="0"/>
            <a:t>Прямой учет страхования в системе субсидирования АПК</a:t>
          </a:r>
        </a:p>
      </dgm:t>
    </dgm:pt>
    <dgm:pt modelId="{0B03F4C2-3028-4402-AC73-30F5A15C3431}" type="parTrans" cxnId="{53CFF8A0-47FF-42EC-ABD6-864E7563A293}">
      <dgm:prSet/>
      <dgm:spPr/>
      <dgm:t>
        <a:bodyPr/>
        <a:lstStyle/>
        <a:p>
          <a:endParaRPr lang="ru-RU"/>
        </a:p>
      </dgm:t>
    </dgm:pt>
    <dgm:pt modelId="{E7FEDF23-D33A-48DB-B2BF-0F8BF5A66185}" type="sibTrans" cxnId="{53CFF8A0-47FF-42EC-ABD6-864E7563A293}">
      <dgm:prSet/>
      <dgm:spPr/>
      <dgm:t>
        <a:bodyPr/>
        <a:lstStyle/>
        <a:p>
          <a:endParaRPr lang="ru-RU"/>
        </a:p>
      </dgm:t>
    </dgm:pt>
    <dgm:pt modelId="{CFFAAFD4-1DB8-4EA6-B536-B9427CABD33C}" type="pres">
      <dgm:prSet presAssocID="{5FC2A082-67BA-41C1-9668-E0056A06AE9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6EBC100-8CBB-4D1E-A96B-2A7EAFABA32C}" type="pres">
      <dgm:prSet presAssocID="{9A910824-3028-4802-BFF7-0949464A166F}" presName="horFlow" presStyleCnt="0"/>
      <dgm:spPr/>
    </dgm:pt>
    <dgm:pt modelId="{5AD5AF3B-6EB0-4C44-AAD9-F67EE5878744}" type="pres">
      <dgm:prSet presAssocID="{9A910824-3028-4802-BFF7-0949464A166F}" presName="bigChev" presStyleLbl="node1" presStyleIdx="0" presStyleCnt="3"/>
      <dgm:spPr/>
    </dgm:pt>
    <dgm:pt modelId="{8253C0C9-05E3-4407-8052-355D1C77F931}" type="pres">
      <dgm:prSet presAssocID="{5E158A98-88ED-4915-9B07-F885A7CD5AD6}" presName="parTrans" presStyleCnt="0"/>
      <dgm:spPr/>
    </dgm:pt>
    <dgm:pt modelId="{5A075725-05AB-4868-92C2-624D3C3FB48F}" type="pres">
      <dgm:prSet presAssocID="{1EA16A9A-52AC-4398-8124-2C168B2671A9}" presName="node" presStyleLbl="alignAccFollowNode1" presStyleIdx="0" presStyleCnt="9">
        <dgm:presLayoutVars>
          <dgm:bulletEnabled val="1"/>
        </dgm:presLayoutVars>
      </dgm:prSet>
      <dgm:spPr/>
    </dgm:pt>
    <dgm:pt modelId="{3F23C44F-F698-4699-BAA9-CA4953B90386}" type="pres">
      <dgm:prSet presAssocID="{C6E87F03-74B0-41E9-97BD-EAA199C0CDFD}" presName="sibTrans" presStyleCnt="0"/>
      <dgm:spPr/>
    </dgm:pt>
    <dgm:pt modelId="{CA43314D-D29E-402E-8F67-CF174F461328}" type="pres">
      <dgm:prSet presAssocID="{E3ABE146-8FF6-4696-B632-81925315193E}" presName="node" presStyleLbl="alignAccFollowNode1" presStyleIdx="1" presStyleCnt="9">
        <dgm:presLayoutVars>
          <dgm:bulletEnabled val="1"/>
        </dgm:presLayoutVars>
      </dgm:prSet>
      <dgm:spPr/>
    </dgm:pt>
    <dgm:pt modelId="{578489DD-0485-4C81-BE9F-1B47955AA008}" type="pres">
      <dgm:prSet presAssocID="{D96E8A7C-FA06-4EC0-A4C5-84AEE6675B98}" presName="sibTrans" presStyleCnt="0"/>
      <dgm:spPr/>
    </dgm:pt>
    <dgm:pt modelId="{7CB5AE4D-874B-4E38-8665-6039539967DB}" type="pres">
      <dgm:prSet presAssocID="{CF3CDBBE-99D8-4CB4-9B24-D0D96CA214D0}" presName="node" presStyleLbl="alignAccFollowNode1" presStyleIdx="2" presStyleCnt="9">
        <dgm:presLayoutVars>
          <dgm:bulletEnabled val="1"/>
        </dgm:presLayoutVars>
      </dgm:prSet>
      <dgm:spPr/>
    </dgm:pt>
    <dgm:pt modelId="{DAF42B78-E577-4C2B-AF52-AA6CFF06E060}" type="pres">
      <dgm:prSet presAssocID="{9A910824-3028-4802-BFF7-0949464A166F}" presName="vSp" presStyleCnt="0"/>
      <dgm:spPr/>
    </dgm:pt>
    <dgm:pt modelId="{7A0B05C5-293F-41ED-B1C3-968A89F96B5A}" type="pres">
      <dgm:prSet presAssocID="{362FA9BF-5FCD-442E-BEFE-9A22E28F5E73}" presName="horFlow" presStyleCnt="0"/>
      <dgm:spPr/>
    </dgm:pt>
    <dgm:pt modelId="{42C2D595-FA68-4BF2-BD96-6DDA4AE8BCB6}" type="pres">
      <dgm:prSet presAssocID="{362FA9BF-5FCD-442E-BEFE-9A22E28F5E73}" presName="bigChev" presStyleLbl="node1" presStyleIdx="1" presStyleCnt="3"/>
      <dgm:spPr/>
    </dgm:pt>
    <dgm:pt modelId="{06B190EE-BD66-4E14-BA84-75B2A730199E}" type="pres">
      <dgm:prSet presAssocID="{A3E4E19E-7668-40FA-99D8-E688D451FBF3}" presName="parTrans" presStyleCnt="0"/>
      <dgm:spPr/>
    </dgm:pt>
    <dgm:pt modelId="{714299DD-75EC-42CF-A995-EA87356EBC19}" type="pres">
      <dgm:prSet presAssocID="{CD4F1FD0-0582-4341-ADA1-A86F9381C0EC}" presName="node" presStyleLbl="alignAccFollowNode1" presStyleIdx="3" presStyleCnt="9">
        <dgm:presLayoutVars>
          <dgm:bulletEnabled val="1"/>
        </dgm:presLayoutVars>
      </dgm:prSet>
      <dgm:spPr/>
    </dgm:pt>
    <dgm:pt modelId="{652C5C72-D5BA-407A-9DD8-B3797D7F0C5F}" type="pres">
      <dgm:prSet presAssocID="{0B7BB5AA-8249-4047-B5E3-2067640FE0E6}" presName="sibTrans" presStyleCnt="0"/>
      <dgm:spPr/>
    </dgm:pt>
    <dgm:pt modelId="{005759AB-04A3-432E-ABA0-88C08F126B78}" type="pres">
      <dgm:prSet presAssocID="{D7139FF1-3980-41DD-BB79-7EC81A2494EB}" presName="node" presStyleLbl="alignAccFollowNode1" presStyleIdx="4" presStyleCnt="9">
        <dgm:presLayoutVars>
          <dgm:bulletEnabled val="1"/>
        </dgm:presLayoutVars>
      </dgm:prSet>
      <dgm:spPr/>
    </dgm:pt>
    <dgm:pt modelId="{3F8E9C7C-EE33-4ACF-9E5D-133AF10DF4C3}" type="pres">
      <dgm:prSet presAssocID="{9932BC29-6CFA-4118-9130-DACAF3888D42}" presName="sibTrans" presStyleCnt="0"/>
      <dgm:spPr/>
    </dgm:pt>
    <dgm:pt modelId="{10443FB6-0270-4318-8E58-98C31A462ECE}" type="pres">
      <dgm:prSet presAssocID="{14E9FB5E-112B-4172-B30F-E07E97006433}" presName="node" presStyleLbl="alignAccFollowNode1" presStyleIdx="5" presStyleCnt="9">
        <dgm:presLayoutVars>
          <dgm:bulletEnabled val="1"/>
        </dgm:presLayoutVars>
      </dgm:prSet>
      <dgm:spPr/>
    </dgm:pt>
    <dgm:pt modelId="{249F824A-3B12-418F-BAEE-B4D99B6E50F2}" type="pres">
      <dgm:prSet presAssocID="{362FA9BF-5FCD-442E-BEFE-9A22E28F5E73}" presName="vSp" presStyleCnt="0"/>
      <dgm:spPr/>
    </dgm:pt>
    <dgm:pt modelId="{BCC6514C-A978-47E5-9B6F-0E5473A535EA}" type="pres">
      <dgm:prSet presAssocID="{DBDB7A02-6A9A-4056-9539-E511FEECA0D8}" presName="horFlow" presStyleCnt="0"/>
      <dgm:spPr/>
    </dgm:pt>
    <dgm:pt modelId="{8D8ACC9C-B9D5-4D33-BA75-6087FB2C3E8E}" type="pres">
      <dgm:prSet presAssocID="{DBDB7A02-6A9A-4056-9539-E511FEECA0D8}" presName="bigChev" presStyleLbl="node1" presStyleIdx="2" presStyleCnt="3"/>
      <dgm:spPr/>
    </dgm:pt>
    <dgm:pt modelId="{EE0A2DBE-1F8A-4437-A775-57C033A72ED0}" type="pres">
      <dgm:prSet presAssocID="{2A1F1E1F-E057-48C2-A5EB-091641D27511}" presName="parTrans" presStyleCnt="0"/>
      <dgm:spPr/>
    </dgm:pt>
    <dgm:pt modelId="{76C9DEF3-FCB1-4BE3-AA84-42D946986227}" type="pres">
      <dgm:prSet presAssocID="{1FD5A9A9-376B-4047-B495-EC26B7918775}" presName="node" presStyleLbl="alignAccFollowNode1" presStyleIdx="6" presStyleCnt="9">
        <dgm:presLayoutVars>
          <dgm:bulletEnabled val="1"/>
        </dgm:presLayoutVars>
      </dgm:prSet>
      <dgm:spPr/>
    </dgm:pt>
    <dgm:pt modelId="{5AF46405-ABA0-42F0-9E96-E203573936D8}" type="pres">
      <dgm:prSet presAssocID="{940A9E6D-9996-4B22-8488-C73E0C60D833}" presName="sibTrans" presStyleCnt="0"/>
      <dgm:spPr/>
    </dgm:pt>
    <dgm:pt modelId="{DD8CB168-14AC-43F7-AB41-2782F2DB1852}" type="pres">
      <dgm:prSet presAssocID="{81DC55B7-92F5-41C1-9BD1-F8B51F5AF47E}" presName="node" presStyleLbl="alignAccFollowNode1" presStyleIdx="7" presStyleCnt="9">
        <dgm:presLayoutVars>
          <dgm:bulletEnabled val="1"/>
        </dgm:presLayoutVars>
      </dgm:prSet>
      <dgm:spPr/>
    </dgm:pt>
    <dgm:pt modelId="{F80CF1CB-B44B-495A-B79D-C7DE14266428}" type="pres">
      <dgm:prSet presAssocID="{99CDDE89-1B12-458A-BBC4-942660816173}" presName="sibTrans" presStyleCnt="0"/>
      <dgm:spPr/>
    </dgm:pt>
    <dgm:pt modelId="{586E201A-4173-497A-A77A-7ECC64E2EA3E}" type="pres">
      <dgm:prSet presAssocID="{6995F7F2-A10D-455F-B444-398CD66AEB78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E2328801-63E5-49A0-AE15-1185833A5416}" srcId="{5FC2A082-67BA-41C1-9668-E0056A06AE90}" destId="{362FA9BF-5FCD-442E-BEFE-9A22E28F5E73}" srcOrd="1" destOrd="0" parTransId="{F00AF689-97CB-444E-A1A7-31A50C5A3065}" sibTransId="{81B7ED09-6689-42D6-86C0-86DEDB2B9195}"/>
    <dgm:cxn modelId="{CFD0DC04-FC3A-46FD-B451-E47E0469ED8F}" srcId="{9A910824-3028-4802-BFF7-0949464A166F}" destId="{1EA16A9A-52AC-4398-8124-2C168B2671A9}" srcOrd="0" destOrd="0" parTransId="{5E158A98-88ED-4915-9B07-F885A7CD5AD6}" sibTransId="{C6E87F03-74B0-41E9-97BD-EAA199C0CDFD}"/>
    <dgm:cxn modelId="{DD760E12-DB57-4E89-9882-7C5045BC187B}" type="presOf" srcId="{CD4F1FD0-0582-4341-ADA1-A86F9381C0EC}" destId="{714299DD-75EC-42CF-A995-EA87356EBC19}" srcOrd="0" destOrd="0" presId="urn:microsoft.com/office/officeart/2005/8/layout/lProcess3"/>
    <dgm:cxn modelId="{060D4D1D-74FD-45D7-9DEA-83171A1C9470}" type="presOf" srcId="{CF3CDBBE-99D8-4CB4-9B24-D0D96CA214D0}" destId="{7CB5AE4D-874B-4E38-8665-6039539967DB}" srcOrd="0" destOrd="0" presId="urn:microsoft.com/office/officeart/2005/8/layout/lProcess3"/>
    <dgm:cxn modelId="{0631B628-8A46-44CC-8B76-AAAE022712D0}" type="presOf" srcId="{6995F7F2-A10D-455F-B444-398CD66AEB78}" destId="{586E201A-4173-497A-A77A-7ECC64E2EA3E}" srcOrd="0" destOrd="0" presId="urn:microsoft.com/office/officeart/2005/8/layout/lProcess3"/>
    <dgm:cxn modelId="{A5524230-D920-42AC-B159-0785F0EF0E2D}" srcId="{5FC2A082-67BA-41C1-9668-E0056A06AE90}" destId="{9A910824-3028-4802-BFF7-0949464A166F}" srcOrd="0" destOrd="0" parTransId="{31BE9485-523D-407A-9DC5-3D5CFFC7E198}" sibTransId="{10EE378D-1A31-4C54-8139-95742BF0DF30}"/>
    <dgm:cxn modelId="{F750015E-19F4-474B-9FAB-E732B5B744F5}" type="presOf" srcId="{5FC2A082-67BA-41C1-9668-E0056A06AE90}" destId="{CFFAAFD4-1DB8-4EA6-B536-B9427CABD33C}" srcOrd="0" destOrd="0" presId="urn:microsoft.com/office/officeart/2005/8/layout/lProcess3"/>
    <dgm:cxn modelId="{9FB6E941-7752-4290-83F0-B8021DA12D7E}" srcId="{5FC2A082-67BA-41C1-9668-E0056A06AE90}" destId="{DBDB7A02-6A9A-4056-9539-E511FEECA0D8}" srcOrd="2" destOrd="0" parTransId="{0E1664B2-B1C1-4445-82FA-5A857BC44832}" sibTransId="{3D7E2F75-9FAF-4BC7-A656-736233CAB03D}"/>
    <dgm:cxn modelId="{A2EFC746-1309-4A1F-94CF-221049AC8504}" type="presOf" srcId="{14E9FB5E-112B-4172-B30F-E07E97006433}" destId="{10443FB6-0270-4318-8E58-98C31A462ECE}" srcOrd="0" destOrd="0" presId="urn:microsoft.com/office/officeart/2005/8/layout/lProcess3"/>
    <dgm:cxn modelId="{EDD10674-7748-4BB5-BADB-030D10EE49EC}" srcId="{362FA9BF-5FCD-442E-BEFE-9A22E28F5E73}" destId="{14E9FB5E-112B-4172-B30F-E07E97006433}" srcOrd="2" destOrd="0" parTransId="{FF770AA8-1AED-4759-AC9A-EB719E55C308}" sibTransId="{81E3E054-83A2-4205-A308-A2453780F122}"/>
    <dgm:cxn modelId="{53CFF8A0-47FF-42EC-ABD6-864E7563A293}" srcId="{DBDB7A02-6A9A-4056-9539-E511FEECA0D8}" destId="{6995F7F2-A10D-455F-B444-398CD66AEB78}" srcOrd="2" destOrd="0" parTransId="{0B03F4C2-3028-4402-AC73-30F5A15C3431}" sibTransId="{E7FEDF23-D33A-48DB-B2BF-0F8BF5A66185}"/>
    <dgm:cxn modelId="{B402FCA2-04B5-48EE-9B6A-0D5155307A7E}" type="presOf" srcId="{1FD5A9A9-376B-4047-B495-EC26B7918775}" destId="{76C9DEF3-FCB1-4BE3-AA84-42D946986227}" srcOrd="0" destOrd="0" presId="urn:microsoft.com/office/officeart/2005/8/layout/lProcess3"/>
    <dgm:cxn modelId="{F70B6CB0-E60E-4798-A68A-E1F3BEF140B8}" type="presOf" srcId="{362FA9BF-5FCD-442E-BEFE-9A22E28F5E73}" destId="{42C2D595-FA68-4BF2-BD96-6DDA4AE8BCB6}" srcOrd="0" destOrd="0" presId="urn:microsoft.com/office/officeart/2005/8/layout/lProcess3"/>
    <dgm:cxn modelId="{8CB090B7-FD0E-4A45-BBAD-8F005A88C186}" type="presOf" srcId="{81DC55B7-92F5-41C1-9BD1-F8B51F5AF47E}" destId="{DD8CB168-14AC-43F7-AB41-2782F2DB1852}" srcOrd="0" destOrd="0" presId="urn:microsoft.com/office/officeart/2005/8/layout/lProcess3"/>
    <dgm:cxn modelId="{09B72AC2-4807-42BF-8AB1-ECE3EF8E7402}" srcId="{362FA9BF-5FCD-442E-BEFE-9A22E28F5E73}" destId="{D7139FF1-3980-41DD-BB79-7EC81A2494EB}" srcOrd="1" destOrd="0" parTransId="{050EA55E-D238-4207-B5F3-F25BAE3A2745}" sibTransId="{9932BC29-6CFA-4118-9130-DACAF3888D42}"/>
    <dgm:cxn modelId="{877264C6-EE9F-4AF9-838E-D5CD3798C163}" type="presOf" srcId="{E3ABE146-8FF6-4696-B632-81925315193E}" destId="{CA43314D-D29E-402E-8F67-CF174F461328}" srcOrd="0" destOrd="0" presId="urn:microsoft.com/office/officeart/2005/8/layout/lProcess3"/>
    <dgm:cxn modelId="{D3C45EC8-68AC-44A2-97AA-9F463F97AD26}" type="presOf" srcId="{9A910824-3028-4802-BFF7-0949464A166F}" destId="{5AD5AF3B-6EB0-4C44-AAD9-F67EE5878744}" srcOrd="0" destOrd="0" presId="urn:microsoft.com/office/officeart/2005/8/layout/lProcess3"/>
    <dgm:cxn modelId="{618D4BCA-8678-4E45-8E9B-CCFD737B7AD7}" type="presOf" srcId="{1EA16A9A-52AC-4398-8124-2C168B2671A9}" destId="{5A075725-05AB-4868-92C2-624D3C3FB48F}" srcOrd="0" destOrd="0" presId="urn:microsoft.com/office/officeart/2005/8/layout/lProcess3"/>
    <dgm:cxn modelId="{7F8BD4CA-6879-4BEA-BB0D-5C2B2C1CD8E2}" srcId="{362FA9BF-5FCD-442E-BEFE-9A22E28F5E73}" destId="{CD4F1FD0-0582-4341-ADA1-A86F9381C0EC}" srcOrd="0" destOrd="0" parTransId="{A3E4E19E-7668-40FA-99D8-E688D451FBF3}" sibTransId="{0B7BB5AA-8249-4047-B5E3-2067640FE0E6}"/>
    <dgm:cxn modelId="{D1E10AD6-E90D-453B-9297-178C09F8BD13}" srcId="{9A910824-3028-4802-BFF7-0949464A166F}" destId="{CF3CDBBE-99D8-4CB4-9B24-D0D96CA214D0}" srcOrd="2" destOrd="0" parTransId="{BFFBD453-716E-4D33-B04E-99B337F0384A}" sibTransId="{FA17CE75-310D-4F41-9059-8FB93E66E9A8}"/>
    <dgm:cxn modelId="{59BF31DC-B026-4279-A04B-9B1A4DBC0B74}" srcId="{DBDB7A02-6A9A-4056-9539-E511FEECA0D8}" destId="{81DC55B7-92F5-41C1-9BD1-F8B51F5AF47E}" srcOrd="1" destOrd="0" parTransId="{99F2E9CA-AACB-4C07-9136-6F04B8F17874}" sibTransId="{99CDDE89-1B12-458A-BBC4-942660816173}"/>
    <dgm:cxn modelId="{DC53D7DD-4BFC-455E-B662-26B516068AA8}" srcId="{DBDB7A02-6A9A-4056-9539-E511FEECA0D8}" destId="{1FD5A9A9-376B-4047-B495-EC26B7918775}" srcOrd="0" destOrd="0" parTransId="{2A1F1E1F-E057-48C2-A5EB-091641D27511}" sibTransId="{940A9E6D-9996-4B22-8488-C73E0C60D833}"/>
    <dgm:cxn modelId="{B319EFEA-8153-4C17-A3BD-4AA93511ED69}" srcId="{9A910824-3028-4802-BFF7-0949464A166F}" destId="{E3ABE146-8FF6-4696-B632-81925315193E}" srcOrd="1" destOrd="0" parTransId="{634D6EE3-112F-4181-AAF4-F58CF8EED5B4}" sibTransId="{D96E8A7C-FA06-4EC0-A4C5-84AEE6675B98}"/>
    <dgm:cxn modelId="{40A6FAEB-CC93-4F18-B6E9-FFB5E9382B69}" type="presOf" srcId="{D7139FF1-3980-41DD-BB79-7EC81A2494EB}" destId="{005759AB-04A3-432E-ABA0-88C08F126B78}" srcOrd="0" destOrd="0" presId="urn:microsoft.com/office/officeart/2005/8/layout/lProcess3"/>
    <dgm:cxn modelId="{81D81CED-6AA7-42E3-9F90-6839B04B0A80}" type="presOf" srcId="{DBDB7A02-6A9A-4056-9539-E511FEECA0D8}" destId="{8D8ACC9C-B9D5-4D33-BA75-6087FB2C3E8E}" srcOrd="0" destOrd="0" presId="urn:microsoft.com/office/officeart/2005/8/layout/lProcess3"/>
    <dgm:cxn modelId="{B0A11B9F-B20C-4476-8A46-7972F07A57F7}" type="presParOf" srcId="{CFFAAFD4-1DB8-4EA6-B536-B9427CABD33C}" destId="{86EBC100-8CBB-4D1E-A96B-2A7EAFABA32C}" srcOrd="0" destOrd="0" presId="urn:microsoft.com/office/officeart/2005/8/layout/lProcess3"/>
    <dgm:cxn modelId="{29EC552B-17AB-47DF-AF35-8D980337458C}" type="presParOf" srcId="{86EBC100-8CBB-4D1E-A96B-2A7EAFABA32C}" destId="{5AD5AF3B-6EB0-4C44-AAD9-F67EE5878744}" srcOrd="0" destOrd="0" presId="urn:microsoft.com/office/officeart/2005/8/layout/lProcess3"/>
    <dgm:cxn modelId="{E9C0BB56-FD96-4A86-A963-ABD5462424E8}" type="presParOf" srcId="{86EBC100-8CBB-4D1E-A96B-2A7EAFABA32C}" destId="{8253C0C9-05E3-4407-8052-355D1C77F931}" srcOrd="1" destOrd="0" presId="urn:microsoft.com/office/officeart/2005/8/layout/lProcess3"/>
    <dgm:cxn modelId="{E809320B-120B-4BA7-8BDD-A1BFE66CA2E0}" type="presParOf" srcId="{86EBC100-8CBB-4D1E-A96B-2A7EAFABA32C}" destId="{5A075725-05AB-4868-92C2-624D3C3FB48F}" srcOrd="2" destOrd="0" presId="urn:microsoft.com/office/officeart/2005/8/layout/lProcess3"/>
    <dgm:cxn modelId="{981A2CF9-9FBC-4830-BDEE-E7C3F5C4A27D}" type="presParOf" srcId="{86EBC100-8CBB-4D1E-A96B-2A7EAFABA32C}" destId="{3F23C44F-F698-4699-BAA9-CA4953B90386}" srcOrd="3" destOrd="0" presId="urn:microsoft.com/office/officeart/2005/8/layout/lProcess3"/>
    <dgm:cxn modelId="{A04684D1-9CC3-467D-9D5E-F83B3D7A253C}" type="presParOf" srcId="{86EBC100-8CBB-4D1E-A96B-2A7EAFABA32C}" destId="{CA43314D-D29E-402E-8F67-CF174F461328}" srcOrd="4" destOrd="0" presId="urn:microsoft.com/office/officeart/2005/8/layout/lProcess3"/>
    <dgm:cxn modelId="{4F466BED-2E74-4DE5-A46D-7FAAFD187C5A}" type="presParOf" srcId="{86EBC100-8CBB-4D1E-A96B-2A7EAFABA32C}" destId="{578489DD-0485-4C81-BE9F-1B47955AA008}" srcOrd="5" destOrd="0" presId="urn:microsoft.com/office/officeart/2005/8/layout/lProcess3"/>
    <dgm:cxn modelId="{FCE7DDF2-B090-47B3-9CA0-967CFDEB19A6}" type="presParOf" srcId="{86EBC100-8CBB-4D1E-A96B-2A7EAFABA32C}" destId="{7CB5AE4D-874B-4E38-8665-6039539967DB}" srcOrd="6" destOrd="0" presId="urn:microsoft.com/office/officeart/2005/8/layout/lProcess3"/>
    <dgm:cxn modelId="{0899AFD8-B99B-4ED5-9484-5D678B1A606C}" type="presParOf" srcId="{CFFAAFD4-1DB8-4EA6-B536-B9427CABD33C}" destId="{DAF42B78-E577-4C2B-AF52-AA6CFF06E060}" srcOrd="1" destOrd="0" presId="urn:microsoft.com/office/officeart/2005/8/layout/lProcess3"/>
    <dgm:cxn modelId="{D0FC86E5-FEEB-4562-9EBD-414EA22C7C9D}" type="presParOf" srcId="{CFFAAFD4-1DB8-4EA6-B536-B9427CABD33C}" destId="{7A0B05C5-293F-41ED-B1C3-968A89F96B5A}" srcOrd="2" destOrd="0" presId="urn:microsoft.com/office/officeart/2005/8/layout/lProcess3"/>
    <dgm:cxn modelId="{C72FD1E6-2B4A-4A83-ACC6-7F04441B15E7}" type="presParOf" srcId="{7A0B05C5-293F-41ED-B1C3-968A89F96B5A}" destId="{42C2D595-FA68-4BF2-BD96-6DDA4AE8BCB6}" srcOrd="0" destOrd="0" presId="urn:microsoft.com/office/officeart/2005/8/layout/lProcess3"/>
    <dgm:cxn modelId="{9CC65D30-1C19-4069-AF8A-39CD0611D019}" type="presParOf" srcId="{7A0B05C5-293F-41ED-B1C3-968A89F96B5A}" destId="{06B190EE-BD66-4E14-BA84-75B2A730199E}" srcOrd="1" destOrd="0" presId="urn:microsoft.com/office/officeart/2005/8/layout/lProcess3"/>
    <dgm:cxn modelId="{701DA6EE-6F74-484D-9E94-ABF6B36FF5F1}" type="presParOf" srcId="{7A0B05C5-293F-41ED-B1C3-968A89F96B5A}" destId="{714299DD-75EC-42CF-A995-EA87356EBC19}" srcOrd="2" destOrd="0" presId="urn:microsoft.com/office/officeart/2005/8/layout/lProcess3"/>
    <dgm:cxn modelId="{3C2B471F-1FBC-4B30-AAAB-3B03FDB3A524}" type="presParOf" srcId="{7A0B05C5-293F-41ED-B1C3-968A89F96B5A}" destId="{652C5C72-D5BA-407A-9DD8-B3797D7F0C5F}" srcOrd="3" destOrd="0" presId="urn:microsoft.com/office/officeart/2005/8/layout/lProcess3"/>
    <dgm:cxn modelId="{1E24B18A-ABEB-46D9-8543-C22F20D32363}" type="presParOf" srcId="{7A0B05C5-293F-41ED-B1C3-968A89F96B5A}" destId="{005759AB-04A3-432E-ABA0-88C08F126B78}" srcOrd="4" destOrd="0" presId="urn:microsoft.com/office/officeart/2005/8/layout/lProcess3"/>
    <dgm:cxn modelId="{8B7B0642-0B33-4E1A-9536-DCE4EB31371E}" type="presParOf" srcId="{7A0B05C5-293F-41ED-B1C3-968A89F96B5A}" destId="{3F8E9C7C-EE33-4ACF-9E5D-133AF10DF4C3}" srcOrd="5" destOrd="0" presId="urn:microsoft.com/office/officeart/2005/8/layout/lProcess3"/>
    <dgm:cxn modelId="{9A4D2300-CB4F-4F8E-8336-EBE934A72381}" type="presParOf" srcId="{7A0B05C5-293F-41ED-B1C3-968A89F96B5A}" destId="{10443FB6-0270-4318-8E58-98C31A462ECE}" srcOrd="6" destOrd="0" presId="urn:microsoft.com/office/officeart/2005/8/layout/lProcess3"/>
    <dgm:cxn modelId="{8FEB52E8-7236-4609-9503-87478D3052A1}" type="presParOf" srcId="{CFFAAFD4-1DB8-4EA6-B536-B9427CABD33C}" destId="{249F824A-3B12-418F-BAEE-B4D99B6E50F2}" srcOrd="3" destOrd="0" presId="urn:microsoft.com/office/officeart/2005/8/layout/lProcess3"/>
    <dgm:cxn modelId="{B807F605-56A0-452B-8C1D-418930DE236B}" type="presParOf" srcId="{CFFAAFD4-1DB8-4EA6-B536-B9427CABD33C}" destId="{BCC6514C-A978-47E5-9B6F-0E5473A535EA}" srcOrd="4" destOrd="0" presId="urn:microsoft.com/office/officeart/2005/8/layout/lProcess3"/>
    <dgm:cxn modelId="{3B6B2773-2F5C-4EDF-BABD-8D80FF642F0A}" type="presParOf" srcId="{BCC6514C-A978-47E5-9B6F-0E5473A535EA}" destId="{8D8ACC9C-B9D5-4D33-BA75-6087FB2C3E8E}" srcOrd="0" destOrd="0" presId="urn:microsoft.com/office/officeart/2005/8/layout/lProcess3"/>
    <dgm:cxn modelId="{02EA867A-A7C3-4051-B956-2D3D6C84CD94}" type="presParOf" srcId="{BCC6514C-A978-47E5-9B6F-0E5473A535EA}" destId="{EE0A2DBE-1F8A-4437-A775-57C033A72ED0}" srcOrd="1" destOrd="0" presId="urn:microsoft.com/office/officeart/2005/8/layout/lProcess3"/>
    <dgm:cxn modelId="{F904FDF7-6488-4529-837E-0365A5E3F10A}" type="presParOf" srcId="{BCC6514C-A978-47E5-9B6F-0E5473A535EA}" destId="{76C9DEF3-FCB1-4BE3-AA84-42D946986227}" srcOrd="2" destOrd="0" presId="urn:microsoft.com/office/officeart/2005/8/layout/lProcess3"/>
    <dgm:cxn modelId="{050E8770-05AA-4BD3-AD15-05B484D20C93}" type="presParOf" srcId="{BCC6514C-A978-47E5-9B6F-0E5473A535EA}" destId="{5AF46405-ABA0-42F0-9E96-E203573936D8}" srcOrd="3" destOrd="0" presId="urn:microsoft.com/office/officeart/2005/8/layout/lProcess3"/>
    <dgm:cxn modelId="{056864F0-D5B6-4CAE-8F2D-8F08098B003A}" type="presParOf" srcId="{BCC6514C-A978-47E5-9B6F-0E5473A535EA}" destId="{DD8CB168-14AC-43F7-AB41-2782F2DB1852}" srcOrd="4" destOrd="0" presId="urn:microsoft.com/office/officeart/2005/8/layout/lProcess3"/>
    <dgm:cxn modelId="{4A67815B-0DA1-4B59-B85A-927029A08838}" type="presParOf" srcId="{BCC6514C-A978-47E5-9B6F-0E5473A535EA}" destId="{F80CF1CB-B44B-495A-B79D-C7DE14266428}" srcOrd="5" destOrd="0" presId="urn:microsoft.com/office/officeart/2005/8/layout/lProcess3"/>
    <dgm:cxn modelId="{5B221494-FDC1-40F3-81FA-6F244266D009}" type="presParOf" srcId="{BCC6514C-A978-47E5-9B6F-0E5473A535EA}" destId="{586E201A-4173-497A-A77A-7ECC64E2EA3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39481-44D8-45C7-B91C-78DF30E0A7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892DA-F0C5-4B39-A302-9EC9E5C9E7B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С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о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г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л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а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с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о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в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а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н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о</a:t>
          </a:r>
        </a:p>
      </dgm:t>
    </dgm:pt>
    <dgm:pt modelId="{8A910FBD-2D34-44E1-A1CC-5B32A04E8C5C}" type="parTrans" cxnId="{57243274-C63B-456F-9B67-F3191E923602}">
      <dgm:prSet/>
      <dgm:spPr/>
      <dgm:t>
        <a:bodyPr/>
        <a:lstStyle/>
        <a:p>
          <a:endParaRPr lang="ru-RU" sz="1200"/>
        </a:p>
      </dgm:t>
    </dgm:pt>
    <dgm:pt modelId="{2F02FCB6-1CAB-4CD4-A308-914D3C6A4829}" type="sibTrans" cxnId="{57243274-C63B-456F-9B67-F3191E923602}">
      <dgm:prSet/>
      <dgm:spPr/>
      <dgm:t>
        <a:bodyPr/>
        <a:lstStyle/>
        <a:p>
          <a:endParaRPr lang="ru-RU" sz="1200"/>
        </a:p>
      </dgm:t>
    </dgm:pt>
    <dgm:pt modelId="{33D60EE2-57C5-41DE-9BB9-165E475CEEF2}">
      <dgm:prSet phldrT="[Текст]" custT="1"/>
      <dgm:spPr/>
      <dgm:t>
        <a:bodyPr/>
        <a:lstStyle/>
        <a:p>
          <a:r>
            <a:rPr lang="ru-RU" sz="2000" dirty="0"/>
            <a:t>Минсельхоз России </a:t>
          </a:r>
          <a:br>
            <a:rPr lang="ru-RU" sz="2000" dirty="0"/>
          </a:br>
          <a:r>
            <a:rPr lang="ru-RU" sz="1600" i="1" dirty="0"/>
            <a:t>(«19» марта 2019 г. № ЕФ-17-26/3463)</a:t>
          </a:r>
        </a:p>
      </dgm:t>
    </dgm:pt>
    <dgm:pt modelId="{1E5DEBA9-E70F-4B34-BE0A-315DE8F4016A}" type="parTrans" cxnId="{95547ADB-8DE0-40D6-91CE-870FD7CB7E12}">
      <dgm:prSet/>
      <dgm:spPr/>
      <dgm:t>
        <a:bodyPr/>
        <a:lstStyle/>
        <a:p>
          <a:endParaRPr lang="ru-RU" sz="1200"/>
        </a:p>
      </dgm:t>
    </dgm:pt>
    <dgm:pt modelId="{62009E15-4316-4EB5-8057-8276BED90EE5}" type="sibTrans" cxnId="{95547ADB-8DE0-40D6-91CE-870FD7CB7E12}">
      <dgm:prSet/>
      <dgm:spPr/>
      <dgm:t>
        <a:bodyPr/>
        <a:lstStyle/>
        <a:p>
          <a:endParaRPr lang="ru-RU" sz="1200"/>
        </a:p>
      </dgm:t>
    </dgm:pt>
    <dgm:pt modelId="{A6528238-8919-4052-9525-DE0B3D42AF95}">
      <dgm:prSet phldrT="[Текст]" custT="1"/>
      <dgm:spPr/>
      <dgm:t>
        <a:bodyPr/>
        <a:lstStyle/>
        <a:p>
          <a:r>
            <a:rPr lang="ru-RU" sz="2000" dirty="0"/>
            <a:t>Минфин России </a:t>
          </a:r>
          <a:br>
            <a:rPr lang="ru-RU" sz="2000" dirty="0"/>
          </a:br>
          <a:r>
            <a:rPr lang="ru-RU" sz="1600" i="1" dirty="0"/>
            <a:t>(«15» марта 2019 г. №05-04-12/17308)</a:t>
          </a:r>
        </a:p>
      </dgm:t>
    </dgm:pt>
    <dgm:pt modelId="{08C88E44-5E9D-424E-AD79-D0CFC0C9415A}" type="parTrans" cxnId="{A3DBB080-80B7-467A-AB43-2D4059DDF142}">
      <dgm:prSet/>
      <dgm:spPr/>
      <dgm:t>
        <a:bodyPr/>
        <a:lstStyle/>
        <a:p>
          <a:endParaRPr lang="ru-RU" sz="1200"/>
        </a:p>
      </dgm:t>
    </dgm:pt>
    <dgm:pt modelId="{54EB1BD6-61B3-44DE-A7C1-961F04ECE1F8}" type="sibTrans" cxnId="{A3DBB080-80B7-467A-AB43-2D4059DDF142}">
      <dgm:prSet/>
      <dgm:spPr/>
      <dgm:t>
        <a:bodyPr/>
        <a:lstStyle/>
        <a:p>
          <a:endParaRPr lang="ru-RU" sz="1200"/>
        </a:p>
      </dgm:t>
    </dgm:pt>
    <dgm:pt modelId="{7890FCC3-89A9-4352-9B66-7B36C6CB4506}">
      <dgm:prSet phldrT="[Текст]" custT="1"/>
      <dgm:spPr/>
      <dgm:t>
        <a:bodyPr/>
        <a:lstStyle/>
        <a:p>
          <a:r>
            <a:rPr lang="ru-RU" sz="2000" dirty="0"/>
            <a:t>Банк России </a:t>
          </a:r>
          <a:br>
            <a:rPr lang="ru-RU" sz="2000" dirty="0"/>
          </a:br>
          <a:r>
            <a:rPr lang="ru-RU" sz="1600" i="1" dirty="0"/>
            <a:t>(«14» марта 2019 г. № 53-1-4-8/819)</a:t>
          </a:r>
        </a:p>
      </dgm:t>
    </dgm:pt>
    <dgm:pt modelId="{437C4868-B330-448D-BF14-5FE3C9BC78A7}" type="parTrans" cxnId="{5A50CB07-8820-496E-AB75-A5DA60FBFF5B}">
      <dgm:prSet/>
      <dgm:spPr/>
      <dgm:t>
        <a:bodyPr/>
        <a:lstStyle/>
        <a:p>
          <a:endParaRPr lang="ru-RU" sz="1200"/>
        </a:p>
      </dgm:t>
    </dgm:pt>
    <dgm:pt modelId="{7844B91C-CF3A-46A9-B00E-9BB04704EF87}" type="sibTrans" cxnId="{5A50CB07-8820-496E-AB75-A5DA60FBFF5B}">
      <dgm:prSet/>
      <dgm:spPr/>
      <dgm:t>
        <a:bodyPr/>
        <a:lstStyle/>
        <a:p>
          <a:endParaRPr lang="ru-RU" sz="1200"/>
        </a:p>
      </dgm:t>
    </dgm:pt>
    <dgm:pt modelId="{3D488A88-B779-4F8A-912D-97804C55891F}" type="pres">
      <dgm:prSet presAssocID="{DCE39481-44D8-45C7-B91C-78DF30E0A7A9}" presName="vert0" presStyleCnt="0">
        <dgm:presLayoutVars>
          <dgm:dir/>
          <dgm:animOne val="branch"/>
          <dgm:animLvl val="lvl"/>
        </dgm:presLayoutVars>
      </dgm:prSet>
      <dgm:spPr/>
    </dgm:pt>
    <dgm:pt modelId="{508FF528-8AA7-4510-8127-53AC8666E735}" type="pres">
      <dgm:prSet presAssocID="{F78892DA-F0C5-4B39-A302-9EC9E5C9E7B8}" presName="thickLine" presStyleLbl="alignNode1" presStyleIdx="0" presStyleCnt="1"/>
      <dgm:spPr/>
    </dgm:pt>
    <dgm:pt modelId="{61636563-2698-4642-9713-A12D683027E9}" type="pres">
      <dgm:prSet presAssocID="{F78892DA-F0C5-4B39-A302-9EC9E5C9E7B8}" presName="horz1" presStyleCnt="0"/>
      <dgm:spPr/>
    </dgm:pt>
    <dgm:pt modelId="{10938E42-E76D-4865-9DF5-90DB4DAFEC45}" type="pres">
      <dgm:prSet presAssocID="{F78892DA-F0C5-4B39-A302-9EC9E5C9E7B8}" presName="tx1" presStyleLbl="revTx" presStyleIdx="0" presStyleCnt="4" custFlipHor="1" custScaleX="36020"/>
      <dgm:spPr/>
    </dgm:pt>
    <dgm:pt modelId="{529C49DE-52C1-48B5-9F46-D04C195213C7}" type="pres">
      <dgm:prSet presAssocID="{F78892DA-F0C5-4B39-A302-9EC9E5C9E7B8}" presName="vert1" presStyleCnt="0"/>
      <dgm:spPr/>
    </dgm:pt>
    <dgm:pt modelId="{0E6419A6-E9B0-4F3E-A3D7-7D9E63B6724C}" type="pres">
      <dgm:prSet presAssocID="{33D60EE2-57C5-41DE-9BB9-165E475CEEF2}" presName="vertSpace2a" presStyleCnt="0"/>
      <dgm:spPr/>
    </dgm:pt>
    <dgm:pt modelId="{8E40EBE6-77AF-4570-B631-CD968C7DBD50}" type="pres">
      <dgm:prSet presAssocID="{33D60EE2-57C5-41DE-9BB9-165E475CEEF2}" presName="horz2" presStyleCnt="0"/>
      <dgm:spPr/>
    </dgm:pt>
    <dgm:pt modelId="{C5CD081B-3427-4D44-8569-74F361DFD45D}" type="pres">
      <dgm:prSet presAssocID="{33D60EE2-57C5-41DE-9BB9-165E475CEEF2}" presName="horzSpace2" presStyleCnt="0"/>
      <dgm:spPr/>
    </dgm:pt>
    <dgm:pt modelId="{A9A20092-5595-4E85-A434-02B5E1B5084E}" type="pres">
      <dgm:prSet presAssocID="{33D60EE2-57C5-41DE-9BB9-165E475CEEF2}" presName="tx2" presStyleLbl="revTx" presStyleIdx="1" presStyleCnt="4"/>
      <dgm:spPr/>
    </dgm:pt>
    <dgm:pt modelId="{B5383ABB-AF15-4C84-8DF3-E2710C9B8389}" type="pres">
      <dgm:prSet presAssocID="{33D60EE2-57C5-41DE-9BB9-165E475CEEF2}" presName="vert2" presStyleCnt="0"/>
      <dgm:spPr/>
    </dgm:pt>
    <dgm:pt modelId="{15419928-6455-4A0F-8137-09CFE6832054}" type="pres">
      <dgm:prSet presAssocID="{33D60EE2-57C5-41DE-9BB9-165E475CEEF2}" presName="thinLine2b" presStyleLbl="callout" presStyleIdx="0" presStyleCnt="3"/>
      <dgm:spPr/>
    </dgm:pt>
    <dgm:pt modelId="{8B8D984A-AB6E-4870-8CB2-B1095EB3A82C}" type="pres">
      <dgm:prSet presAssocID="{33D60EE2-57C5-41DE-9BB9-165E475CEEF2}" presName="vertSpace2b" presStyleCnt="0"/>
      <dgm:spPr/>
    </dgm:pt>
    <dgm:pt modelId="{58789D57-177E-4CF6-9DF9-DCA1695ABD2F}" type="pres">
      <dgm:prSet presAssocID="{A6528238-8919-4052-9525-DE0B3D42AF95}" presName="horz2" presStyleCnt="0"/>
      <dgm:spPr/>
    </dgm:pt>
    <dgm:pt modelId="{992421F3-7C03-4F18-96B2-E2BD41377BFE}" type="pres">
      <dgm:prSet presAssocID="{A6528238-8919-4052-9525-DE0B3D42AF95}" presName="horzSpace2" presStyleCnt="0"/>
      <dgm:spPr/>
    </dgm:pt>
    <dgm:pt modelId="{FC7BB2F8-3FC4-4B0B-B663-47AA2A6721EC}" type="pres">
      <dgm:prSet presAssocID="{A6528238-8919-4052-9525-DE0B3D42AF95}" presName="tx2" presStyleLbl="revTx" presStyleIdx="2" presStyleCnt="4"/>
      <dgm:spPr/>
    </dgm:pt>
    <dgm:pt modelId="{21500638-2761-4BDF-ACE6-AD28501C4B81}" type="pres">
      <dgm:prSet presAssocID="{A6528238-8919-4052-9525-DE0B3D42AF95}" presName="vert2" presStyleCnt="0"/>
      <dgm:spPr/>
    </dgm:pt>
    <dgm:pt modelId="{B9B67632-3199-431D-901D-B44488B9185B}" type="pres">
      <dgm:prSet presAssocID="{A6528238-8919-4052-9525-DE0B3D42AF95}" presName="thinLine2b" presStyleLbl="callout" presStyleIdx="1" presStyleCnt="3"/>
      <dgm:spPr/>
    </dgm:pt>
    <dgm:pt modelId="{749F757A-D4EA-4EA1-8295-A1139F69A017}" type="pres">
      <dgm:prSet presAssocID="{A6528238-8919-4052-9525-DE0B3D42AF95}" presName="vertSpace2b" presStyleCnt="0"/>
      <dgm:spPr/>
    </dgm:pt>
    <dgm:pt modelId="{9647A080-1587-4A02-A9D6-EC63B862450A}" type="pres">
      <dgm:prSet presAssocID="{7890FCC3-89A9-4352-9B66-7B36C6CB4506}" presName="horz2" presStyleCnt="0"/>
      <dgm:spPr/>
    </dgm:pt>
    <dgm:pt modelId="{427C815D-FADD-41EE-ABCE-89A92E0C76DD}" type="pres">
      <dgm:prSet presAssocID="{7890FCC3-89A9-4352-9B66-7B36C6CB4506}" presName="horzSpace2" presStyleCnt="0"/>
      <dgm:spPr/>
    </dgm:pt>
    <dgm:pt modelId="{576FCD52-2E8B-4186-A35F-4736CE1A2F97}" type="pres">
      <dgm:prSet presAssocID="{7890FCC3-89A9-4352-9B66-7B36C6CB4506}" presName="tx2" presStyleLbl="revTx" presStyleIdx="3" presStyleCnt="4"/>
      <dgm:spPr/>
    </dgm:pt>
    <dgm:pt modelId="{FF2F3450-DC8B-4A7E-8AE1-960D115A70C3}" type="pres">
      <dgm:prSet presAssocID="{7890FCC3-89A9-4352-9B66-7B36C6CB4506}" presName="vert2" presStyleCnt="0"/>
      <dgm:spPr/>
    </dgm:pt>
    <dgm:pt modelId="{535CECA1-4096-4DD3-BF56-D111084999AC}" type="pres">
      <dgm:prSet presAssocID="{7890FCC3-89A9-4352-9B66-7B36C6CB4506}" presName="thinLine2b" presStyleLbl="callout" presStyleIdx="2" presStyleCnt="3"/>
      <dgm:spPr/>
    </dgm:pt>
    <dgm:pt modelId="{B858DDBC-D40D-4878-ACBC-1D1076CB64B9}" type="pres">
      <dgm:prSet presAssocID="{7890FCC3-89A9-4352-9B66-7B36C6CB4506}" presName="vertSpace2b" presStyleCnt="0"/>
      <dgm:spPr/>
    </dgm:pt>
  </dgm:ptLst>
  <dgm:cxnLst>
    <dgm:cxn modelId="{5A50CB07-8820-496E-AB75-A5DA60FBFF5B}" srcId="{F78892DA-F0C5-4B39-A302-9EC9E5C9E7B8}" destId="{7890FCC3-89A9-4352-9B66-7B36C6CB4506}" srcOrd="2" destOrd="0" parTransId="{437C4868-B330-448D-BF14-5FE3C9BC78A7}" sibTransId="{7844B91C-CF3A-46A9-B00E-9BB04704EF87}"/>
    <dgm:cxn modelId="{0D994E35-6E54-45D1-9AF8-192FF153C079}" type="presOf" srcId="{33D60EE2-57C5-41DE-9BB9-165E475CEEF2}" destId="{A9A20092-5595-4E85-A434-02B5E1B5084E}" srcOrd="0" destOrd="0" presId="urn:microsoft.com/office/officeart/2008/layout/LinedList"/>
    <dgm:cxn modelId="{7145CE72-21FE-4168-9FB4-9DC7C5CD607C}" type="presOf" srcId="{F78892DA-F0C5-4B39-A302-9EC9E5C9E7B8}" destId="{10938E42-E76D-4865-9DF5-90DB4DAFEC45}" srcOrd="0" destOrd="0" presId="urn:microsoft.com/office/officeart/2008/layout/LinedList"/>
    <dgm:cxn modelId="{57243274-C63B-456F-9B67-F3191E923602}" srcId="{DCE39481-44D8-45C7-B91C-78DF30E0A7A9}" destId="{F78892DA-F0C5-4B39-A302-9EC9E5C9E7B8}" srcOrd="0" destOrd="0" parTransId="{8A910FBD-2D34-44E1-A1CC-5B32A04E8C5C}" sibTransId="{2F02FCB6-1CAB-4CD4-A308-914D3C6A4829}"/>
    <dgm:cxn modelId="{A3DBB080-80B7-467A-AB43-2D4059DDF142}" srcId="{F78892DA-F0C5-4B39-A302-9EC9E5C9E7B8}" destId="{A6528238-8919-4052-9525-DE0B3D42AF95}" srcOrd="1" destOrd="0" parTransId="{08C88E44-5E9D-424E-AD79-D0CFC0C9415A}" sibTransId="{54EB1BD6-61B3-44DE-A7C1-961F04ECE1F8}"/>
    <dgm:cxn modelId="{7B0C1592-280E-4154-83AD-1D232FD3E9CA}" type="presOf" srcId="{7890FCC3-89A9-4352-9B66-7B36C6CB4506}" destId="{576FCD52-2E8B-4186-A35F-4736CE1A2F97}" srcOrd="0" destOrd="0" presId="urn:microsoft.com/office/officeart/2008/layout/LinedList"/>
    <dgm:cxn modelId="{1F3A30DB-397C-4094-B8F8-C5EA919CF988}" type="presOf" srcId="{DCE39481-44D8-45C7-B91C-78DF30E0A7A9}" destId="{3D488A88-B779-4F8A-912D-97804C55891F}" srcOrd="0" destOrd="0" presId="urn:microsoft.com/office/officeart/2008/layout/LinedList"/>
    <dgm:cxn modelId="{95547ADB-8DE0-40D6-91CE-870FD7CB7E12}" srcId="{F78892DA-F0C5-4B39-A302-9EC9E5C9E7B8}" destId="{33D60EE2-57C5-41DE-9BB9-165E475CEEF2}" srcOrd="0" destOrd="0" parTransId="{1E5DEBA9-E70F-4B34-BE0A-315DE8F4016A}" sibTransId="{62009E15-4316-4EB5-8057-8276BED90EE5}"/>
    <dgm:cxn modelId="{2A8A95FE-E2DB-4F62-880F-1DA7D14EB8B7}" type="presOf" srcId="{A6528238-8919-4052-9525-DE0B3D42AF95}" destId="{FC7BB2F8-3FC4-4B0B-B663-47AA2A6721EC}" srcOrd="0" destOrd="0" presId="urn:microsoft.com/office/officeart/2008/layout/LinedList"/>
    <dgm:cxn modelId="{A70D0AE4-4C50-4935-B43E-14EB229DBB40}" type="presParOf" srcId="{3D488A88-B779-4F8A-912D-97804C55891F}" destId="{508FF528-8AA7-4510-8127-53AC8666E735}" srcOrd="0" destOrd="0" presId="urn:microsoft.com/office/officeart/2008/layout/LinedList"/>
    <dgm:cxn modelId="{935A216E-F96D-4583-A838-C50ABC0A6DE4}" type="presParOf" srcId="{3D488A88-B779-4F8A-912D-97804C55891F}" destId="{61636563-2698-4642-9713-A12D683027E9}" srcOrd="1" destOrd="0" presId="urn:microsoft.com/office/officeart/2008/layout/LinedList"/>
    <dgm:cxn modelId="{A1100015-9039-4423-81F6-804A955AC945}" type="presParOf" srcId="{61636563-2698-4642-9713-A12D683027E9}" destId="{10938E42-E76D-4865-9DF5-90DB4DAFEC45}" srcOrd="0" destOrd="0" presId="urn:microsoft.com/office/officeart/2008/layout/LinedList"/>
    <dgm:cxn modelId="{6EA65969-34B7-4A55-85A6-8261FEAF4E7F}" type="presParOf" srcId="{61636563-2698-4642-9713-A12D683027E9}" destId="{529C49DE-52C1-48B5-9F46-D04C195213C7}" srcOrd="1" destOrd="0" presId="urn:microsoft.com/office/officeart/2008/layout/LinedList"/>
    <dgm:cxn modelId="{EC8FD4E3-9CE4-4591-B681-4B9827459B6F}" type="presParOf" srcId="{529C49DE-52C1-48B5-9F46-D04C195213C7}" destId="{0E6419A6-E9B0-4F3E-A3D7-7D9E63B6724C}" srcOrd="0" destOrd="0" presId="urn:microsoft.com/office/officeart/2008/layout/LinedList"/>
    <dgm:cxn modelId="{E5B53A6B-F3E8-4E1E-B0FB-9FEDF752C622}" type="presParOf" srcId="{529C49DE-52C1-48B5-9F46-D04C195213C7}" destId="{8E40EBE6-77AF-4570-B631-CD968C7DBD50}" srcOrd="1" destOrd="0" presId="urn:microsoft.com/office/officeart/2008/layout/LinedList"/>
    <dgm:cxn modelId="{505D33C9-509D-41D3-B444-FADA357B16E2}" type="presParOf" srcId="{8E40EBE6-77AF-4570-B631-CD968C7DBD50}" destId="{C5CD081B-3427-4D44-8569-74F361DFD45D}" srcOrd="0" destOrd="0" presId="urn:microsoft.com/office/officeart/2008/layout/LinedList"/>
    <dgm:cxn modelId="{BE892427-8303-4B1D-A463-A3CCFE23A216}" type="presParOf" srcId="{8E40EBE6-77AF-4570-B631-CD968C7DBD50}" destId="{A9A20092-5595-4E85-A434-02B5E1B5084E}" srcOrd="1" destOrd="0" presId="urn:microsoft.com/office/officeart/2008/layout/LinedList"/>
    <dgm:cxn modelId="{B73B2CCA-D4CB-4A1C-98A8-1E8E83F89EF9}" type="presParOf" srcId="{8E40EBE6-77AF-4570-B631-CD968C7DBD50}" destId="{B5383ABB-AF15-4C84-8DF3-E2710C9B8389}" srcOrd="2" destOrd="0" presId="urn:microsoft.com/office/officeart/2008/layout/LinedList"/>
    <dgm:cxn modelId="{383F791E-01B0-4771-8D34-74247C3FC5C5}" type="presParOf" srcId="{529C49DE-52C1-48B5-9F46-D04C195213C7}" destId="{15419928-6455-4A0F-8137-09CFE6832054}" srcOrd="2" destOrd="0" presId="urn:microsoft.com/office/officeart/2008/layout/LinedList"/>
    <dgm:cxn modelId="{A763E590-7A00-4891-B40A-48C228502642}" type="presParOf" srcId="{529C49DE-52C1-48B5-9F46-D04C195213C7}" destId="{8B8D984A-AB6E-4870-8CB2-B1095EB3A82C}" srcOrd="3" destOrd="0" presId="urn:microsoft.com/office/officeart/2008/layout/LinedList"/>
    <dgm:cxn modelId="{C5A5B1B9-CE98-4AF6-9FB3-44F9DD79E930}" type="presParOf" srcId="{529C49DE-52C1-48B5-9F46-D04C195213C7}" destId="{58789D57-177E-4CF6-9DF9-DCA1695ABD2F}" srcOrd="4" destOrd="0" presId="urn:microsoft.com/office/officeart/2008/layout/LinedList"/>
    <dgm:cxn modelId="{CBF6CA49-7BBA-4CD2-AFC3-76A240FCBBB3}" type="presParOf" srcId="{58789D57-177E-4CF6-9DF9-DCA1695ABD2F}" destId="{992421F3-7C03-4F18-96B2-E2BD41377BFE}" srcOrd="0" destOrd="0" presId="urn:microsoft.com/office/officeart/2008/layout/LinedList"/>
    <dgm:cxn modelId="{7AA70976-C5EB-447C-9093-925D828D78A5}" type="presParOf" srcId="{58789D57-177E-4CF6-9DF9-DCA1695ABD2F}" destId="{FC7BB2F8-3FC4-4B0B-B663-47AA2A6721EC}" srcOrd="1" destOrd="0" presId="urn:microsoft.com/office/officeart/2008/layout/LinedList"/>
    <dgm:cxn modelId="{3B0129EA-E73F-4387-93C8-9FC984D1F59B}" type="presParOf" srcId="{58789D57-177E-4CF6-9DF9-DCA1695ABD2F}" destId="{21500638-2761-4BDF-ACE6-AD28501C4B81}" srcOrd="2" destOrd="0" presId="urn:microsoft.com/office/officeart/2008/layout/LinedList"/>
    <dgm:cxn modelId="{0AB427E9-49EB-4792-822B-D759F61BCB5B}" type="presParOf" srcId="{529C49DE-52C1-48B5-9F46-D04C195213C7}" destId="{B9B67632-3199-431D-901D-B44488B9185B}" srcOrd="5" destOrd="0" presId="urn:microsoft.com/office/officeart/2008/layout/LinedList"/>
    <dgm:cxn modelId="{2E27A9AA-3278-4913-8B42-40EBBFF1B34B}" type="presParOf" srcId="{529C49DE-52C1-48B5-9F46-D04C195213C7}" destId="{749F757A-D4EA-4EA1-8295-A1139F69A017}" srcOrd="6" destOrd="0" presId="urn:microsoft.com/office/officeart/2008/layout/LinedList"/>
    <dgm:cxn modelId="{734250AA-7091-48EF-B2DB-298B3DE597C4}" type="presParOf" srcId="{529C49DE-52C1-48B5-9F46-D04C195213C7}" destId="{9647A080-1587-4A02-A9D6-EC63B862450A}" srcOrd="7" destOrd="0" presId="urn:microsoft.com/office/officeart/2008/layout/LinedList"/>
    <dgm:cxn modelId="{383872D9-9A9B-4E09-BC0E-E01DBD7EB0CD}" type="presParOf" srcId="{9647A080-1587-4A02-A9D6-EC63B862450A}" destId="{427C815D-FADD-41EE-ABCE-89A92E0C76DD}" srcOrd="0" destOrd="0" presId="urn:microsoft.com/office/officeart/2008/layout/LinedList"/>
    <dgm:cxn modelId="{451493CC-D3CC-4E00-8961-95173CCF83F5}" type="presParOf" srcId="{9647A080-1587-4A02-A9D6-EC63B862450A}" destId="{576FCD52-2E8B-4186-A35F-4736CE1A2F97}" srcOrd="1" destOrd="0" presId="urn:microsoft.com/office/officeart/2008/layout/LinedList"/>
    <dgm:cxn modelId="{010CB409-53F9-46DD-AE46-1D97F280A640}" type="presParOf" srcId="{9647A080-1587-4A02-A9D6-EC63B862450A}" destId="{FF2F3450-DC8B-4A7E-8AE1-960D115A70C3}" srcOrd="2" destOrd="0" presId="urn:microsoft.com/office/officeart/2008/layout/LinedList"/>
    <dgm:cxn modelId="{3E761D93-9F6F-445E-890A-BB4EA01317C5}" type="presParOf" srcId="{529C49DE-52C1-48B5-9F46-D04C195213C7}" destId="{535CECA1-4096-4DD3-BF56-D111084999AC}" srcOrd="8" destOrd="0" presId="urn:microsoft.com/office/officeart/2008/layout/LinedList"/>
    <dgm:cxn modelId="{983F13A8-6BE9-4222-A681-C52ED39D8F62}" type="presParOf" srcId="{529C49DE-52C1-48B5-9F46-D04C195213C7}" destId="{B858DDBC-D40D-4878-ACBC-1D1076CB6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33748-F473-47A4-8F42-58D6A031120A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AA05B7D-6945-42F3-A33C-9145A28BB4EF}">
      <dgm:prSet phldrT="[Текст]" custT="1"/>
      <dgm:spPr/>
      <dgm:t>
        <a:bodyPr/>
        <a:lstStyle/>
        <a:p>
          <a:r>
            <a:rPr lang="ru-RU" sz="1600" dirty="0"/>
            <a:t>1. Снятие порога и расширение уровня франшиз</a:t>
          </a:r>
        </a:p>
      </dgm:t>
    </dgm:pt>
    <dgm:pt modelId="{75E924F1-99ED-43C7-857F-7833119EC030}" type="parTrans" cxnId="{D4A116BA-78F1-4BF9-881D-E51C9C482894}">
      <dgm:prSet/>
      <dgm:spPr/>
      <dgm:t>
        <a:bodyPr/>
        <a:lstStyle/>
        <a:p>
          <a:endParaRPr lang="ru-RU" sz="1600"/>
        </a:p>
      </dgm:t>
    </dgm:pt>
    <dgm:pt modelId="{12D6F3B3-BD45-4DF1-B07C-55A3285AF3B6}" type="sibTrans" cxnId="{D4A116BA-78F1-4BF9-881D-E51C9C482894}">
      <dgm:prSet/>
      <dgm:spPr/>
      <dgm:t>
        <a:bodyPr/>
        <a:lstStyle/>
        <a:p>
          <a:endParaRPr lang="ru-RU" sz="1600"/>
        </a:p>
      </dgm:t>
    </dgm:pt>
    <dgm:pt modelId="{CEDA9637-7B26-454B-BBC7-7997B2B85430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Порог: </a:t>
          </a:r>
          <a:r>
            <a:rPr lang="ru-RU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0%</a:t>
          </a:r>
          <a:r>
            <a:rPr lang="ru-RU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вместо </a:t>
          </a:r>
          <a:r>
            <a:rPr lang="ru-RU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20%</a:t>
          </a:r>
          <a:endParaRPr lang="ru-RU" sz="1100" dirty="0"/>
        </a:p>
      </dgm:t>
    </dgm:pt>
    <dgm:pt modelId="{D4D3AE86-D984-4A95-B8E7-3B7E8FB0A13C}" type="parTrans" cxnId="{64AF70E5-DD33-4D62-9D95-0273F8F68728}">
      <dgm:prSet/>
      <dgm:spPr/>
      <dgm:t>
        <a:bodyPr/>
        <a:lstStyle/>
        <a:p>
          <a:endParaRPr lang="ru-RU" sz="1600"/>
        </a:p>
      </dgm:t>
    </dgm:pt>
    <dgm:pt modelId="{01F33173-D9D0-4307-AE1D-53DB54134D4C}" type="sibTrans" cxnId="{64AF70E5-DD33-4D62-9D95-0273F8F68728}">
      <dgm:prSet/>
      <dgm:spPr/>
      <dgm:t>
        <a:bodyPr/>
        <a:lstStyle/>
        <a:p>
          <a:endParaRPr lang="ru-RU" sz="1600"/>
        </a:p>
      </dgm:t>
    </dgm:pt>
    <dgm:pt modelId="{20CDC026-88F2-4CA6-807F-FB4017179A08}">
      <dgm:prSet phldrT="[Текст]" custT="1"/>
      <dgm:spPr/>
      <dgm:t>
        <a:bodyPr/>
        <a:lstStyle/>
        <a:p>
          <a:r>
            <a:rPr lang="ru-RU" sz="1800" dirty="0"/>
            <a:t>3</a:t>
          </a:r>
          <a:r>
            <a:rPr lang="ru-RU" sz="1600" dirty="0"/>
            <a:t>. Возможность страхования отдельных рисков</a:t>
          </a:r>
        </a:p>
      </dgm:t>
    </dgm:pt>
    <dgm:pt modelId="{30E401B1-82D1-492D-A399-461A17A066DA}" type="parTrans" cxnId="{15150FAF-2DB3-47E2-810D-20A47AE3B080}">
      <dgm:prSet/>
      <dgm:spPr/>
      <dgm:t>
        <a:bodyPr/>
        <a:lstStyle/>
        <a:p>
          <a:endParaRPr lang="ru-RU" sz="1600"/>
        </a:p>
      </dgm:t>
    </dgm:pt>
    <dgm:pt modelId="{AB7443C3-7250-48BF-A2E3-E314C72B9197}" type="sibTrans" cxnId="{15150FAF-2DB3-47E2-810D-20A47AE3B080}">
      <dgm:prSet/>
      <dgm:spPr/>
      <dgm:t>
        <a:bodyPr/>
        <a:lstStyle/>
        <a:p>
          <a:endParaRPr lang="ru-RU" sz="1600"/>
        </a:p>
      </dgm:t>
    </dgm:pt>
    <dgm:pt modelId="{945D2C79-DEB8-406C-AF26-EF1A2124B155}">
      <dgm:prSet phldrT="[Текст]" custT="1"/>
      <dgm:spPr/>
      <dgm:t>
        <a:bodyPr/>
        <a:lstStyle/>
        <a:p>
          <a:r>
            <a:rPr lang="ru-RU" sz="1100" dirty="0"/>
            <a:t>Можно застраховать урожай как по мультирисковой программе, так и по перечню отдельных рисков</a:t>
          </a:r>
        </a:p>
      </dgm:t>
    </dgm:pt>
    <dgm:pt modelId="{CE29A6DA-03AC-4FA7-8C4B-C044CFB2C377}" type="parTrans" cxnId="{6C7C87C5-EA35-41B2-9FE2-A73BF074BEE6}">
      <dgm:prSet/>
      <dgm:spPr/>
      <dgm:t>
        <a:bodyPr/>
        <a:lstStyle/>
        <a:p>
          <a:endParaRPr lang="ru-RU" sz="1600"/>
        </a:p>
      </dgm:t>
    </dgm:pt>
    <dgm:pt modelId="{273E822D-C9C9-4155-8E39-ABF768181A65}" type="sibTrans" cxnId="{6C7C87C5-EA35-41B2-9FE2-A73BF074BEE6}">
      <dgm:prSet/>
      <dgm:spPr/>
      <dgm:t>
        <a:bodyPr/>
        <a:lstStyle/>
        <a:p>
          <a:endParaRPr lang="ru-RU" sz="1600"/>
        </a:p>
      </dgm:t>
    </dgm:pt>
    <dgm:pt modelId="{A2FA259E-94E8-46B5-ADCC-73D2791329D3}">
      <dgm:prSet phldrT="[Текст]" custT="1"/>
      <dgm:spPr/>
      <dgm:t>
        <a:bodyPr/>
        <a:lstStyle/>
        <a:p>
          <a:r>
            <a:rPr lang="ru-RU" sz="1600" dirty="0"/>
            <a:t>4. Правовой статус космического мониторинга</a:t>
          </a:r>
        </a:p>
      </dgm:t>
    </dgm:pt>
    <dgm:pt modelId="{E0992DEE-0B3A-485E-903E-69C3297ADC95}" type="parTrans" cxnId="{D2553F27-2D7B-469F-B9DE-0E45DDE00787}">
      <dgm:prSet/>
      <dgm:spPr/>
      <dgm:t>
        <a:bodyPr/>
        <a:lstStyle/>
        <a:p>
          <a:endParaRPr lang="ru-RU" sz="1600"/>
        </a:p>
      </dgm:t>
    </dgm:pt>
    <dgm:pt modelId="{D84BA5C6-B300-4702-8A6A-9B8F8D9F7F74}" type="sibTrans" cxnId="{D2553F27-2D7B-469F-B9DE-0E45DDE00787}">
      <dgm:prSet/>
      <dgm:spPr/>
      <dgm:t>
        <a:bodyPr/>
        <a:lstStyle/>
        <a:p>
          <a:endParaRPr lang="ru-RU" sz="1600"/>
        </a:p>
      </dgm:t>
    </dgm:pt>
    <dgm:pt modelId="{BB3A7447-C8C8-4576-AE4B-87F06F6B9704}">
      <dgm:prSet custT="1"/>
      <dgm:spPr/>
      <dgm:t>
        <a:bodyPr/>
        <a:lstStyle/>
        <a:p>
          <a:r>
            <a:rPr lang="ru-RU" sz="1100" dirty="0"/>
            <a:t>Экспертиза может проводиться на основании материалов, полученных в результате авиационного или космического мониторинга</a:t>
          </a:r>
        </a:p>
      </dgm:t>
    </dgm:pt>
    <dgm:pt modelId="{4C0CDCAD-8B83-489F-9B2E-2FF3525E7683}" type="parTrans" cxnId="{B588E587-7E29-4D7B-A51A-7BFA48539694}">
      <dgm:prSet/>
      <dgm:spPr/>
      <dgm:t>
        <a:bodyPr/>
        <a:lstStyle/>
        <a:p>
          <a:endParaRPr lang="ru-RU" sz="1600"/>
        </a:p>
      </dgm:t>
    </dgm:pt>
    <dgm:pt modelId="{3AAB7819-1F76-4EBB-9A54-9083E14E497F}" type="sibTrans" cxnId="{B588E587-7E29-4D7B-A51A-7BFA48539694}">
      <dgm:prSet/>
      <dgm:spPr/>
      <dgm:t>
        <a:bodyPr/>
        <a:lstStyle/>
        <a:p>
          <a:endParaRPr lang="ru-RU" sz="1600"/>
        </a:p>
      </dgm:t>
    </dgm:pt>
    <dgm:pt modelId="{F3A4CDCC-3DA3-4471-8A98-95A6C2C90757}">
      <dgm:prSet phldrT="[Текст]" custT="1"/>
      <dgm:spPr/>
      <dgm:t>
        <a:bodyPr/>
        <a:lstStyle/>
        <a:p>
          <a:r>
            <a:rPr lang="ru-RU" sz="1600" dirty="0"/>
            <a:t>2. Расширение перечня рисков </a:t>
          </a:r>
        </a:p>
      </dgm:t>
    </dgm:pt>
    <dgm:pt modelId="{A43C32EE-B552-4044-A4B3-73D5FA8C8648}" type="parTrans" cxnId="{7B010261-0505-4E8B-851B-2E91E2572A8C}">
      <dgm:prSet/>
      <dgm:spPr/>
      <dgm:t>
        <a:bodyPr/>
        <a:lstStyle/>
        <a:p>
          <a:endParaRPr lang="ru-RU" sz="1400"/>
        </a:p>
      </dgm:t>
    </dgm:pt>
    <dgm:pt modelId="{F5E41667-3A83-4619-81AA-53B1F4E1264C}" type="sibTrans" cxnId="{7B010261-0505-4E8B-851B-2E91E2572A8C}">
      <dgm:prSet/>
      <dgm:spPr/>
      <dgm:t>
        <a:bodyPr/>
        <a:lstStyle/>
        <a:p>
          <a:endParaRPr lang="ru-RU" sz="1400"/>
        </a:p>
      </dgm:t>
    </dgm:pt>
    <dgm:pt modelId="{8B515745-8CCD-444F-A6C8-1EE0EC4EF4F0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/>
            <a:t>+ риски</a:t>
          </a:r>
          <a:r>
            <a:rPr lang="ru-RU" sz="1100" baseline="0" dirty="0"/>
            <a:t>: сильный ливень, сильный или продолжительный дождь, раннее появление или установление снежного покрова, промерзание верхнего слоя почвы</a:t>
          </a:r>
          <a:endParaRPr lang="ru-RU" sz="1100" dirty="0"/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b="1" dirty="0">
            <a:solidFill>
              <a:srgbClr val="CA3F3C"/>
            </a:solidFill>
            <a:latin typeface="+mj-lt"/>
            <a:cs typeface="Arial" panose="020B0604020202020204" pitchFamily="34" charset="0"/>
          </a:endParaRPr>
        </a:p>
      </dgm:t>
    </dgm:pt>
    <dgm:pt modelId="{6ECE22F4-2DF0-4C84-B376-0BED837908C6}" type="parTrans" cxnId="{49BDF690-A493-4921-8254-BFAC58955725}">
      <dgm:prSet/>
      <dgm:spPr/>
      <dgm:t>
        <a:bodyPr/>
        <a:lstStyle/>
        <a:p>
          <a:endParaRPr lang="ru-RU"/>
        </a:p>
      </dgm:t>
    </dgm:pt>
    <dgm:pt modelId="{D3940D43-84D5-4C0A-8688-60EAC80B856E}" type="sibTrans" cxnId="{49BDF690-A493-4921-8254-BFAC58955725}">
      <dgm:prSet/>
      <dgm:spPr/>
      <dgm:t>
        <a:bodyPr/>
        <a:lstStyle/>
        <a:p>
          <a:endParaRPr lang="ru-RU"/>
        </a:p>
      </dgm:t>
    </dgm:pt>
    <dgm:pt modelId="{0E6FB540-6F76-4D70-B9DB-2F8F98EEA383}">
      <dgm:prSet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Франшиза (урожай): </a:t>
          </a:r>
          <a:r>
            <a:rPr lang="ru-RU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10</a:t>
          </a:r>
          <a:r>
            <a:rPr lang="en-US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-</a:t>
          </a:r>
          <a:r>
            <a:rPr lang="ru-RU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5</a:t>
          </a:r>
          <a:r>
            <a:rPr lang="en-US" sz="1100" b="1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0 % </a:t>
          </a:r>
          <a:r>
            <a:rPr lang="ru-RU" sz="1100" dirty="0">
              <a:solidFill>
                <a:schemeClr val="tx1"/>
              </a:solidFill>
              <a:latin typeface="+mj-lt"/>
            </a:rPr>
            <a:t>страховой суммы</a:t>
          </a:r>
          <a:r>
            <a:rPr lang="en-US" sz="1100" dirty="0">
              <a:solidFill>
                <a:schemeClr val="tx1"/>
              </a:solidFill>
              <a:latin typeface="+mj-lt"/>
            </a:rPr>
            <a:t> </a:t>
          </a:r>
          <a:r>
            <a:rPr lang="en-US" sz="1100" i="1" dirty="0">
              <a:solidFill>
                <a:schemeClr val="tx1"/>
              </a:solidFill>
              <a:latin typeface="+mj-lt"/>
            </a:rPr>
            <a:t>(</a:t>
          </a:r>
          <a:r>
            <a:rPr lang="ru-RU" sz="1100" i="1" dirty="0">
              <a:solidFill>
                <a:schemeClr val="tx1"/>
              </a:solidFill>
              <a:latin typeface="+mj-lt"/>
            </a:rPr>
            <a:t>вместо </a:t>
          </a:r>
          <a:r>
            <a:rPr lang="en-US" sz="1100" i="1" baseline="0" dirty="0">
              <a:solidFill>
                <a:schemeClr val="tx1"/>
              </a:solidFill>
              <a:latin typeface="+mj-lt"/>
            </a:rPr>
            <a:t>0-30 %</a:t>
          </a:r>
          <a:r>
            <a:rPr lang="ru-RU" sz="1100" i="1" baseline="0" dirty="0">
              <a:solidFill>
                <a:schemeClr val="tx1"/>
              </a:solidFill>
              <a:latin typeface="+mj-lt"/>
            </a:rPr>
            <a:t>)</a:t>
          </a:r>
          <a:endParaRPr lang="ru-RU" sz="1100" dirty="0"/>
        </a:p>
      </dgm:t>
    </dgm:pt>
    <dgm:pt modelId="{140ACEFB-7B99-46DA-869E-E6F3FFD14D69}" type="parTrans" cxnId="{49D83BF2-A554-4D6B-8060-9E6FF896DF59}">
      <dgm:prSet/>
      <dgm:spPr/>
      <dgm:t>
        <a:bodyPr/>
        <a:lstStyle/>
        <a:p>
          <a:endParaRPr lang="ru-RU"/>
        </a:p>
      </dgm:t>
    </dgm:pt>
    <dgm:pt modelId="{C3ABB1B3-E389-49F8-93F6-7C4AF130C0D9}" type="sibTrans" cxnId="{49D83BF2-A554-4D6B-8060-9E6FF896DF59}">
      <dgm:prSet/>
      <dgm:spPr/>
      <dgm:t>
        <a:bodyPr/>
        <a:lstStyle/>
        <a:p>
          <a:endParaRPr lang="ru-RU"/>
        </a:p>
      </dgm:t>
    </dgm:pt>
    <dgm:pt modelId="{5C8580AA-7742-4534-B796-89D9876B2178}">
      <dgm:prSet phldrT="[Текст]" custT="1"/>
      <dgm:spPr/>
      <dgm:t>
        <a:bodyPr/>
        <a:lstStyle/>
        <a:p>
          <a:r>
            <a:rPr lang="ru-RU" sz="900" i="1" dirty="0"/>
            <a:t>Но: не решается задача адаптации условий страхования к особенностям некоторых направлений (страхование озимых, индексное страхование затрат, теплицы и др.)</a:t>
          </a:r>
        </a:p>
      </dgm:t>
    </dgm:pt>
    <dgm:pt modelId="{582B67A8-DADC-4D98-84C2-83D58F71A70F}" type="parTrans" cxnId="{CE0DCF98-8D40-49B7-BB5C-481D3041B9FE}">
      <dgm:prSet/>
      <dgm:spPr/>
      <dgm:t>
        <a:bodyPr/>
        <a:lstStyle/>
        <a:p>
          <a:endParaRPr lang="ru-RU"/>
        </a:p>
      </dgm:t>
    </dgm:pt>
    <dgm:pt modelId="{C7D6214C-2197-4A59-882F-85C147DF36A8}" type="sibTrans" cxnId="{CE0DCF98-8D40-49B7-BB5C-481D3041B9FE}">
      <dgm:prSet/>
      <dgm:spPr/>
      <dgm:t>
        <a:bodyPr/>
        <a:lstStyle/>
        <a:p>
          <a:endParaRPr lang="ru-RU"/>
        </a:p>
      </dgm:t>
    </dgm:pt>
    <dgm:pt modelId="{83CF7887-7318-43DB-A6FB-45932E5A228D}">
      <dgm:prSet custT="1"/>
      <dgm:spPr/>
      <dgm:t>
        <a:bodyPr/>
        <a:lstStyle/>
        <a:p>
          <a:r>
            <a:rPr lang="ru-RU" sz="1100" dirty="0"/>
            <a:t>Страховая сумма: </a:t>
          </a:r>
          <a:r>
            <a:rPr kumimoji="0" lang="en-US" sz="1100" b="1" i="0" u="none" strike="noStrike" cap="none" spc="0" normalizeH="0" baseline="0" noProof="0" dirty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100-70 %</a:t>
          </a:r>
          <a:r>
            <a:rPr kumimoji="0" lang="en-US" sz="11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 </a:t>
          </a:r>
          <a:r>
            <a:rPr kumimoji="0" lang="ru-RU" sz="11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страховой стоимости </a:t>
          </a:r>
          <a:r>
            <a:rPr lang="en-US" sz="1100" i="1" dirty="0">
              <a:solidFill>
                <a:schemeClr val="tx1"/>
              </a:solidFill>
              <a:latin typeface="+mj-lt"/>
            </a:rPr>
            <a:t>(</a:t>
          </a:r>
          <a:r>
            <a:rPr lang="ru-RU" sz="1100" i="1" dirty="0">
              <a:solidFill>
                <a:schemeClr val="tx1"/>
              </a:solidFill>
              <a:latin typeface="+mj-lt"/>
            </a:rPr>
            <a:t>вместо 1</a:t>
          </a:r>
          <a:r>
            <a:rPr lang="en-US" sz="1100" i="1" dirty="0">
              <a:solidFill>
                <a:schemeClr val="tx1"/>
              </a:solidFill>
              <a:latin typeface="+mj-lt"/>
            </a:rPr>
            <a:t>00-80 %)</a:t>
          </a:r>
          <a:endParaRPr lang="ru-RU" sz="1100" i="1" dirty="0">
            <a:solidFill>
              <a:schemeClr val="tx1"/>
            </a:solidFill>
            <a:latin typeface="+mj-lt"/>
          </a:endParaRPr>
        </a:p>
      </dgm:t>
    </dgm:pt>
    <dgm:pt modelId="{67672A39-333C-4F8A-B0C9-6776E84E03D9}" type="sibTrans" cxnId="{F57859AC-DC33-4704-92C3-ED943C250DB2}">
      <dgm:prSet/>
      <dgm:spPr/>
      <dgm:t>
        <a:bodyPr/>
        <a:lstStyle/>
        <a:p>
          <a:endParaRPr lang="ru-RU"/>
        </a:p>
      </dgm:t>
    </dgm:pt>
    <dgm:pt modelId="{37A04F29-8001-46E2-88A9-FC23DF69EAEB}" type="parTrans" cxnId="{F57859AC-DC33-4704-92C3-ED943C250DB2}">
      <dgm:prSet/>
      <dgm:spPr/>
      <dgm:t>
        <a:bodyPr/>
        <a:lstStyle/>
        <a:p>
          <a:endParaRPr lang="ru-RU"/>
        </a:p>
      </dgm:t>
    </dgm:pt>
    <dgm:pt modelId="{0E23A5D1-D4C5-436D-970F-676218D4CDBB}" type="pres">
      <dgm:prSet presAssocID="{E8A33748-F473-47A4-8F42-58D6A031120A}" presName="Name0" presStyleCnt="0">
        <dgm:presLayoutVars>
          <dgm:dir/>
          <dgm:animLvl val="lvl"/>
          <dgm:resizeHandles/>
        </dgm:presLayoutVars>
      </dgm:prSet>
      <dgm:spPr/>
    </dgm:pt>
    <dgm:pt modelId="{46051DAF-B8E9-4824-BEB7-F08E64DAA735}" type="pres">
      <dgm:prSet presAssocID="{3AA05B7D-6945-42F3-A33C-9145A28BB4EF}" presName="linNode" presStyleCnt="0"/>
      <dgm:spPr/>
    </dgm:pt>
    <dgm:pt modelId="{C98AB623-4A77-4508-B231-A7BFE7BC4C88}" type="pres">
      <dgm:prSet presAssocID="{3AA05B7D-6945-42F3-A33C-9145A28BB4EF}" presName="parentShp" presStyleLbl="node1" presStyleIdx="0" presStyleCnt="4">
        <dgm:presLayoutVars>
          <dgm:bulletEnabled val="1"/>
        </dgm:presLayoutVars>
      </dgm:prSet>
      <dgm:spPr/>
    </dgm:pt>
    <dgm:pt modelId="{D855DEEE-2FC6-411A-AA45-FF2B0D82FB0E}" type="pres">
      <dgm:prSet presAssocID="{3AA05B7D-6945-42F3-A33C-9145A28BB4EF}" presName="childShp" presStyleLbl="bgAccFollowNode1" presStyleIdx="0" presStyleCnt="4" custScaleY="147528">
        <dgm:presLayoutVars>
          <dgm:bulletEnabled val="1"/>
        </dgm:presLayoutVars>
      </dgm:prSet>
      <dgm:spPr/>
    </dgm:pt>
    <dgm:pt modelId="{94CCA1A2-D15F-4C01-92CD-06761764FB5C}" type="pres">
      <dgm:prSet presAssocID="{12D6F3B3-BD45-4DF1-B07C-55A3285AF3B6}" presName="spacing" presStyleCnt="0"/>
      <dgm:spPr/>
    </dgm:pt>
    <dgm:pt modelId="{83865592-7CE5-4223-9A66-DF6C21AC8722}" type="pres">
      <dgm:prSet presAssocID="{F3A4CDCC-3DA3-4471-8A98-95A6C2C90757}" presName="linNode" presStyleCnt="0"/>
      <dgm:spPr/>
    </dgm:pt>
    <dgm:pt modelId="{2F239E29-2131-4C9D-81A4-F3E51A3F0F4A}" type="pres">
      <dgm:prSet presAssocID="{F3A4CDCC-3DA3-4471-8A98-95A6C2C90757}" presName="parentShp" presStyleLbl="node1" presStyleIdx="1" presStyleCnt="4">
        <dgm:presLayoutVars>
          <dgm:bulletEnabled val="1"/>
        </dgm:presLayoutVars>
      </dgm:prSet>
      <dgm:spPr/>
    </dgm:pt>
    <dgm:pt modelId="{610D8C57-3D5D-437E-BADE-152F0B7F3EAE}" type="pres">
      <dgm:prSet presAssocID="{F3A4CDCC-3DA3-4471-8A98-95A6C2C90757}" presName="childShp" presStyleLbl="bgAccFollowNode1" presStyleIdx="1" presStyleCnt="4" custScaleY="130286">
        <dgm:presLayoutVars>
          <dgm:bulletEnabled val="1"/>
        </dgm:presLayoutVars>
      </dgm:prSet>
      <dgm:spPr/>
    </dgm:pt>
    <dgm:pt modelId="{278DEE2F-15B6-4B70-A7C8-1409F30DE2BA}" type="pres">
      <dgm:prSet presAssocID="{F5E41667-3A83-4619-81AA-53B1F4E1264C}" presName="spacing" presStyleCnt="0"/>
      <dgm:spPr/>
    </dgm:pt>
    <dgm:pt modelId="{7C8CCD01-0611-4852-A204-B2C1FDD409BA}" type="pres">
      <dgm:prSet presAssocID="{20CDC026-88F2-4CA6-807F-FB4017179A08}" presName="linNode" presStyleCnt="0"/>
      <dgm:spPr/>
    </dgm:pt>
    <dgm:pt modelId="{0737D471-93B2-4B02-B582-A0A734A039A9}" type="pres">
      <dgm:prSet presAssocID="{20CDC026-88F2-4CA6-807F-FB4017179A08}" presName="parentShp" presStyleLbl="node1" presStyleIdx="2" presStyleCnt="4" custLinFactNeighborX="-1938" custLinFactNeighborY="3048">
        <dgm:presLayoutVars>
          <dgm:bulletEnabled val="1"/>
        </dgm:presLayoutVars>
      </dgm:prSet>
      <dgm:spPr/>
    </dgm:pt>
    <dgm:pt modelId="{F3059C24-A684-4576-AD9D-1995E85AA4F2}" type="pres">
      <dgm:prSet presAssocID="{20CDC026-88F2-4CA6-807F-FB4017179A08}" presName="childShp" presStyleLbl="bgAccFollowNode1" presStyleIdx="2" presStyleCnt="4" custScaleY="154787">
        <dgm:presLayoutVars>
          <dgm:bulletEnabled val="1"/>
        </dgm:presLayoutVars>
      </dgm:prSet>
      <dgm:spPr/>
    </dgm:pt>
    <dgm:pt modelId="{F286D59B-D694-4D02-9E95-86E0E94B12C0}" type="pres">
      <dgm:prSet presAssocID="{AB7443C3-7250-48BF-A2E3-E314C72B9197}" presName="spacing" presStyleCnt="0"/>
      <dgm:spPr/>
    </dgm:pt>
    <dgm:pt modelId="{FE37CFB1-456D-44A1-8EC6-737E7F682F33}" type="pres">
      <dgm:prSet presAssocID="{A2FA259E-94E8-46B5-ADCC-73D2791329D3}" presName="linNode" presStyleCnt="0"/>
      <dgm:spPr/>
    </dgm:pt>
    <dgm:pt modelId="{944E5054-9111-4260-8D6C-65F705D02C63}" type="pres">
      <dgm:prSet presAssocID="{A2FA259E-94E8-46B5-ADCC-73D2791329D3}" presName="parentShp" presStyleLbl="node1" presStyleIdx="3" presStyleCnt="4">
        <dgm:presLayoutVars>
          <dgm:bulletEnabled val="1"/>
        </dgm:presLayoutVars>
      </dgm:prSet>
      <dgm:spPr/>
    </dgm:pt>
    <dgm:pt modelId="{14924CD8-C428-45D8-AD32-4F19A72BA91B}" type="pres">
      <dgm:prSet presAssocID="{A2FA259E-94E8-46B5-ADCC-73D2791329D3}" presName="childShp" presStyleLbl="bgAccFollowNode1" presStyleIdx="3" presStyleCnt="4" custLinFactNeighborX="-1163" custLinFactNeighborY="-4860">
        <dgm:presLayoutVars>
          <dgm:bulletEnabled val="1"/>
        </dgm:presLayoutVars>
      </dgm:prSet>
      <dgm:spPr/>
    </dgm:pt>
  </dgm:ptLst>
  <dgm:cxnLst>
    <dgm:cxn modelId="{14A79906-5223-4A07-83A0-712D368EC277}" type="presOf" srcId="{8B515745-8CCD-444F-A6C8-1EE0EC4EF4F0}" destId="{610D8C57-3D5D-437E-BADE-152F0B7F3EAE}" srcOrd="0" destOrd="0" presId="urn:microsoft.com/office/officeart/2005/8/layout/vList6"/>
    <dgm:cxn modelId="{9C18DC14-B712-41B3-B1F4-6597815E60A4}" type="presOf" srcId="{3AA05B7D-6945-42F3-A33C-9145A28BB4EF}" destId="{C98AB623-4A77-4508-B231-A7BFE7BC4C88}" srcOrd="0" destOrd="0" presId="urn:microsoft.com/office/officeart/2005/8/layout/vList6"/>
    <dgm:cxn modelId="{AFA9711C-F5D4-4A7B-8607-12C7B2F640DD}" type="presOf" srcId="{0E6FB540-6F76-4D70-B9DB-2F8F98EEA383}" destId="{D855DEEE-2FC6-411A-AA45-FF2B0D82FB0E}" srcOrd="0" destOrd="1" presId="urn:microsoft.com/office/officeart/2005/8/layout/vList6"/>
    <dgm:cxn modelId="{0CB5601E-9266-447B-835A-BD716CEF4FC3}" type="presOf" srcId="{83CF7887-7318-43DB-A6FB-45932E5A228D}" destId="{D855DEEE-2FC6-411A-AA45-FF2B0D82FB0E}" srcOrd="0" destOrd="2" presId="urn:microsoft.com/office/officeart/2005/8/layout/vList6"/>
    <dgm:cxn modelId="{D2553F27-2D7B-469F-B9DE-0E45DDE00787}" srcId="{E8A33748-F473-47A4-8F42-58D6A031120A}" destId="{A2FA259E-94E8-46B5-ADCC-73D2791329D3}" srcOrd="3" destOrd="0" parTransId="{E0992DEE-0B3A-485E-903E-69C3297ADC95}" sibTransId="{D84BA5C6-B300-4702-8A6A-9B8F8D9F7F74}"/>
    <dgm:cxn modelId="{7B010261-0505-4E8B-851B-2E91E2572A8C}" srcId="{E8A33748-F473-47A4-8F42-58D6A031120A}" destId="{F3A4CDCC-3DA3-4471-8A98-95A6C2C90757}" srcOrd="1" destOrd="0" parTransId="{A43C32EE-B552-4044-A4B3-73D5FA8C8648}" sibTransId="{F5E41667-3A83-4619-81AA-53B1F4E1264C}"/>
    <dgm:cxn modelId="{D78D0550-722E-4784-92DA-172254D44BA3}" type="presOf" srcId="{E8A33748-F473-47A4-8F42-58D6A031120A}" destId="{0E23A5D1-D4C5-436D-970F-676218D4CDBB}" srcOrd="0" destOrd="0" presId="urn:microsoft.com/office/officeart/2005/8/layout/vList6"/>
    <dgm:cxn modelId="{CF790870-D75F-4FA6-8A3E-D640B25995DB}" type="presOf" srcId="{BB3A7447-C8C8-4576-AE4B-87F06F6B9704}" destId="{14924CD8-C428-45D8-AD32-4F19A72BA91B}" srcOrd="0" destOrd="0" presId="urn:microsoft.com/office/officeart/2005/8/layout/vList6"/>
    <dgm:cxn modelId="{3FBA5574-E572-4A8B-8186-D2BF5AE8EC26}" type="presOf" srcId="{945D2C79-DEB8-406C-AF26-EF1A2124B155}" destId="{F3059C24-A684-4576-AD9D-1995E85AA4F2}" srcOrd="0" destOrd="0" presId="urn:microsoft.com/office/officeart/2005/8/layout/vList6"/>
    <dgm:cxn modelId="{B588E587-7E29-4D7B-A51A-7BFA48539694}" srcId="{A2FA259E-94E8-46B5-ADCC-73D2791329D3}" destId="{BB3A7447-C8C8-4576-AE4B-87F06F6B9704}" srcOrd="0" destOrd="0" parTransId="{4C0CDCAD-8B83-489F-9B2E-2FF3525E7683}" sibTransId="{3AAB7819-1F76-4EBB-9A54-9083E14E497F}"/>
    <dgm:cxn modelId="{41B6DA8D-ABF6-43EE-95E5-EBA37AFB46BE}" type="presOf" srcId="{A2FA259E-94E8-46B5-ADCC-73D2791329D3}" destId="{944E5054-9111-4260-8D6C-65F705D02C63}" srcOrd="0" destOrd="0" presId="urn:microsoft.com/office/officeart/2005/8/layout/vList6"/>
    <dgm:cxn modelId="{49BDF690-A493-4921-8254-BFAC58955725}" srcId="{F3A4CDCC-3DA3-4471-8A98-95A6C2C90757}" destId="{8B515745-8CCD-444F-A6C8-1EE0EC4EF4F0}" srcOrd="0" destOrd="0" parTransId="{6ECE22F4-2DF0-4C84-B376-0BED837908C6}" sibTransId="{D3940D43-84D5-4C0A-8688-60EAC80B856E}"/>
    <dgm:cxn modelId="{CE0DCF98-8D40-49B7-BB5C-481D3041B9FE}" srcId="{20CDC026-88F2-4CA6-807F-FB4017179A08}" destId="{5C8580AA-7742-4534-B796-89D9876B2178}" srcOrd="1" destOrd="0" parTransId="{582B67A8-DADC-4D98-84C2-83D58F71A70F}" sibTransId="{C7D6214C-2197-4A59-882F-85C147DF36A8}"/>
    <dgm:cxn modelId="{A4C0029C-3CA2-4A7A-BC5D-CB48AE227BC4}" type="presOf" srcId="{F3A4CDCC-3DA3-4471-8A98-95A6C2C90757}" destId="{2F239E29-2131-4C9D-81A4-F3E51A3F0F4A}" srcOrd="0" destOrd="0" presId="urn:microsoft.com/office/officeart/2005/8/layout/vList6"/>
    <dgm:cxn modelId="{F57859AC-DC33-4704-92C3-ED943C250DB2}" srcId="{3AA05B7D-6945-42F3-A33C-9145A28BB4EF}" destId="{83CF7887-7318-43DB-A6FB-45932E5A228D}" srcOrd="2" destOrd="0" parTransId="{37A04F29-8001-46E2-88A9-FC23DF69EAEB}" sibTransId="{67672A39-333C-4F8A-B0C9-6776E84E03D9}"/>
    <dgm:cxn modelId="{15150FAF-2DB3-47E2-810D-20A47AE3B080}" srcId="{E8A33748-F473-47A4-8F42-58D6A031120A}" destId="{20CDC026-88F2-4CA6-807F-FB4017179A08}" srcOrd="2" destOrd="0" parTransId="{30E401B1-82D1-492D-A399-461A17A066DA}" sibTransId="{AB7443C3-7250-48BF-A2E3-E314C72B9197}"/>
    <dgm:cxn modelId="{6AB365AF-1FEF-4CDF-8ABA-4C4B5D626A6F}" type="presOf" srcId="{20CDC026-88F2-4CA6-807F-FB4017179A08}" destId="{0737D471-93B2-4B02-B582-A0A734A039A9}" srcOrd="0" destOrd="0" presId="urn:microsoft.com/office/officeart/2005/8/layout/vList6"/>
    <dgm:cxn modelId="{D4A116BA-78F1-4BF9-881D-E51C9C482894}" srcId="{E8A33748-F473-47A4-8F42-58D6A031120A}" destId="{3AA05B7D-6945-42F3-A33C-9145A28BB4EF}" srcOrd="0" destOrd="0" parTransId="{75E924F1-99ED-43C7-857F-7833119EC030}" sibTransId="{12D6F3B3-BD45-4DF1-B07C-55A3285AF3B6}"/>
    <dgm:cxn modelId="{6C7C87C5-EA35-41B2-9FE2-A73BF074BEE6}" srcId="{20CDC026-88F2-4CA6-807F-FB4017179A08}" destId="{945D2C79-DEB8-406C-AF26-EF1A2124B155}" srcOrd="0" destOrd="0" parTransId="{CE29A6DA-03AC-4FA7-8C4B-C044CFB2C377}" sibTransId="{273E822D-C9C9-4155-8E39-ABF768181A65}"/>
    <dgm:cxn modelId="{0F8792C5-6607-42F1-AD50-E5FF14B5573F}" type="presOf" srcId="{5C8580AA-7742-4534-B796-89D9876B2178}" destId="{F3059C24-A684-4576-AD9D-1995E85AA4F2}" srcOrd="0" destOrd="1" presId="urn:microsoft.com/office/officeart/2005/8/layout/vList6"/>
    <dgm:cxn modelId="{C7C36EE2-3FB6-4FEE-9F08-8FC4F674B64A}" type="presOf" srcId="{CEDA9637-7B26-454B-BBC7-7997B2B85430}" destId="{D855DEEE-2FC6-411A-AA45-FF2B0D82FB0E}" srcOrd="0" destOrd="0" presId="urn:microsoft.com/office/officeart/2005/8/layout/vList6"/>
    <dgm:cxn modelId="{64AF70E5-DD33-4D62-9D95-0273F8F68728}" srcId="{3AA05B7D-6945-42F3-A33C-9145A28BB4EF}" destId="{CEDA9637-7B26-454B-BBC7-7997B2B85430}" srcOrd="0" destOrd="0" parTransId="{D4D3AE86-D984-4A95-B8E7-3B7E8FB0A13C}" sibTransId="{01F33173-D9D0-4307-AE1D-53DB54134D4C}"/>
    <dgm:cxn modelId="{49D83BF2-A554-4D6B-8060-9E6FF896DF59}" srcId="{3AA05B7D-6945-42F3-A33C-9145A28BB4EF}" destId="{0E6FB540-6F76-4D70-B9DB-2F8F98EEA383}" srcOrd="1" destOrd="0" parTransId="{140ACEFB-7B99-46DA-869E-E6F3FFD14D69}" sibTransId="{C3ABB1B3-E389-49F8-93F6-7C4AF130C0D9}"/>
    <dgm:cxn modelId="{522B945F-E64B-43D3-B9DB-CF73D993C928}" type="presParOf" srcId="{0E23A5D1-D4C5-436D-970F-676218D4CDBB}" destId="{46051DAF-B8E9-4824-BEB7-F08E64DAA735}" srcOrd="0" destOrd="0" presId="urn:microsoft.com/office/officeart/2005/8/layout/vList6"/>
    <dgm:cxn modelId="{EF22F763-E97A-474F-BBA1-0E240EED19C1}" type="presParOf" srcId="{46051DAF-B8E9-4824-BEB7-F08E64DAA735}" destId="{C98AB623-4A77-4508-B231-A7BFE7BC4C88}" srcOrd="0" destOrd="0" presId="urn:microsoft.com/office/officeart/2005/8/layout/vList6"/>
    <dgm:cxn modelId="{2D53605A-4C02-4F73-A60B-691A0B2E4CDA}" type="presParOf" srcId="{46051DAF-B8E9-4824-BEB7-F08E64DAA735}" destId="{D855DEEE-2FC6-411A-AA45-FF2B0D82FB0E}" srcOrd="1" destOrd="0" presId="urn:microsoft.com/office/officeart/2005/8/layout/vList6"/>
    <dgm:cxn modelId="{A20092B6-72DC-487B-843A-E4EE2C14ECB8}" type="presParOf" srcId="{0E23A5D1-D4C5-436D-970F-676218D4CDBB}" destId="{94CCA1A2-D15F-4C01-92CD-06761764FB5C}" srcOrd="1" destOrd="0" presId="urn:microsoft.com/office/officeart/2005/8/layout/vList6"/>
    <dgm:cxn modelId="{6A10AB5F-6D52-4013-BF50-3D1DF7F8B891}" type="presParOf" srcId="{0E23A5D1-D4C5-436D-970F-676218D4CDBB}" destId="{83865592-7CE5-4223-9A66-DF6C21AC8722}" srcOrd="2" destOrd="0" presId="urn:microsoft.com/office/officeart/2005/8/layout/vList6"/>
    <dgm:cxn modelId="{F1D9179E-BCE5-41ED-BFAF-C68216FEC4C7}" type="presParOf" srcId="{83865592-7CE5-4223-9A66-DF6C21AC8722}" destId="{2F239E29-2131-4C9D-81A4-F3E51A3F0F4A}" srcOrd="0" destOrd="0" presId="urn:microsoft.com/office/officeart/2005/8/layout/vList6"/>
    <dgm:cxn modelId="{92464C95-3E7A-49AA-BB6F-6310F553BCBC}" type="presParOf" srcId="{83865592-7CE5-4223-9A66-DF6C21AC8722}" destId="{610D8C57-3D5D-437E-BADE-152F0B7F3EAE}" srcOrd="1" destOrd="0" presId="urn:microsoft.com/office/officeart/2005/8/layout/vList6"/>
    <dgm:cxn modelId="{8C2EB0C6-8016-4A2A-9409-BC207C133837}" type="presParOf" srcId="{0E23A5D1-D4C5-436D-970F-676218D4CDBB}" destId="{278DEE2F-15B6-4B70-A7C8-1409F30DE2BA}" srcOrd="3" destOrd="0" presId="urn:microsoft.com/office/officeart/2005/8/layout/vList6"/>
    <dgm:cxn modelId="{C3F75582-C8B2-4F70-85E9-D4EB91E5315F}" type="presParOf" srcId="{0E23A5D1-D4C5-436D-970F-676218D4CDBB}" destId="{7C8CCD01-0611-4852-A204-B2C1FDD409BA}" srcOrd="4" destOrd="0" presId="urn:microsoft.com/office/officeart/2005/8/layout/vList6"/>
    <dgm:cxn modelId="{4CD8A5C6-31B5-4539-9F33-F409CF1B5533}" type="presParOf" srcId="{7C8CCD01-0611-4852-A204-B2C1FDD409BA}" destId="{0737D471-93B2-4B02-B582-A0A734A039A9}" srcOrd="0" destOrd="0" presId="urn:microsoft.com/office/officeart/2005/8/layout/vList6"/>
    <dgm:cxn modelId="{F82FDE59-4C24-4EF2-8C9B-E37BC21CA008}" type="presParOf" srcId="{7C8CCD01-0611-4852-A204-B2C1FDD409BA}" destId="{F3059C24-A684-4576-AD9D-1995E85AA4F2}" srcOrd="1" destOrd="0" presId="urn:microsoft.com/office/officeart/2005/8/layout/vList6"/>
    <dgm:cxn modelId="{8C6C3EF2-21DB-49A9-82D7-6B57C20C2511}" type="presParOf" srcId="{0E23A5D1-D4C5-436D-970F-676218D4CDBB}" destId="{F286D59B-D694-4D02-9E95-86E0E94B12C0}" srcOrd="5" destOrd="0" presId="urn:microsoft.com/office/officeart/2005/8/layout/vList6"/>
    <dgm:cxn modelId="{F01EE60D-FC83-401D-BBDB-9097A396664E}" type="presParOf" srcId="{0E23A5D1-D4C5-436D-970F-676218D4CDBB}" destId="{FE37CFB1-456D-44A1-8EC6-737E7F682F33}" srcOrd="6" destOrd="0" presId="urn:microsoft.com/office/officeart/2005/8/layout/vList6"/>
    <dgm:cxn modelId="{69CAB47E-D51F-41EC-9AB3-A763F33318B8}" type="presParOf" srcId="{FE37CFB1-456D-44A1-8EC6-737E7F682F33}" destId="{944E5054-9111-4260-8D6C-65F705D02C63}" srcOrd="0" destOrd="0" presId="urn:microsoft.com/office/officeart/2005/8/layout/vList6"/>
    <dgm:cxn modelId="{71568DED-AC7C-4CD5-B3D0-C8CA37A26BBD}" type="presParOf" srcId="{FE37CFB1-456D-44A1-8EC6-737E7F682F33}" destId="{14924CD8-C428-45D8-AD32-4F19A72BA9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CA697-4011-4E86-949B-A4182CC36AF7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F3D832-AF19-40A2-B756-3432D123A1D3}">
      <dgm:prSet phldrT="[Текст]"/>
      <dgm:spPr/>
      <dgm:t>
        <a:bodyPr/>
        <a:lstStyle/>
        <a:p>
          <a:r>
            <a:rPr lang="ru-RU" dirty="0"/>
            <a:t>Выбрать </a:t>
          </a:r>
          <a:r>
            <a:rPr lang="ru-RU" dirty="0" err="1"/>
            <a:t>сельхозкультуру</a:t>
          </a:r>
          <a:r>
            <a:rPr lang="ru-RU" dirty="0"/>
            <a:t> (группу многолетних насаждений), которую планируете застраховать</a:t>
          </a:r>
        </a:p>
      </dgm:t>
    </dgm:pt>
    <dgm:pt modelId="{9B3C9617-FDF7-4D87-92A9-0C282B59F2E1}" type="parTrans" cxnId="{A000B3AB-111A-431A-B6EC-7C0E28119A7D}">
      <dgm:prSet/>
      <dgm:spPr/>
      <dgm:t>
        <a:bodyPr/>
        <a:lstStyle/>
        <a:p>
          <a:endParaRPr lang="ru-RU"/>
        </a:p>
      </dgm:t>
    </dgm:pt>
    <dgm:pt modelId="{2AD235F3-A961-4121-AF78-9A455A40C985}" type="sibTrans" cxnId="{A000B3AB-111A-431A-B6EC-7C0E28119A7D}">
      <dgm:prSet/>
      <dgm:spPr/>
      <dgm:t>
        <a:bodyPr/>
        <a:lstStyle/>
        <a:p>
          <a:endParaRPr lang="ru-RU"/>
        </a:p>
      </dgm:t>
    </dgm:pt>
    <dgm:pt modelId="{DDFA9049-F3DC-42D6-A7C6-00AEDE409CDF}">
      <dgm:prSet phldrT="[Текст]"/>
      <dgm:spPr/>
      <dgm:t>
        <a:bodyPr/>
        <a:lstStyle/>
        <a:p>
          <a:r>
            <a:rPr lang="ru-RU" dirty="0"/>
            <a:t>Ознакомиться с едиными правилами страхования (размещены на сайте НСА)</a:t>
          </a:r>
        </a:p>
      </dgm:t>
    </dgm:pt>
    <dgm:pt modelId="{BF46B92D-7605-42B2-B567-580FE3FA2322}" type="parTrans" cxnId="{D9A6B41A-9455-42B1-B01F-BF1856CE2036}">
      <dgm:prSet/>
      <dgm:spPr/>
      <dgm:t>
        <a:bodyPr/>
        <a:lstStyle/>
        <a:p>
          <a:endParaRPr lang="ru-RU"/>
        </a:p>
      </dgm:t>
    </dgm:pt>
    <dgm:pt modelId="{0A213E9F-8F3E-45AA-A83A-DC3CF315B990}" type="sibTrans" cxnId="{D9A6B41A-9455-42B1-B01F-BF1856CE2036}">
      <dgm:prSet/>
      <dgm:spPr/>
      <dgm:t>
        <a:bodyPr/>
        <a:lstStyle/>
        <a:p>
          <a:endParaRPr lang="ru-RU"/>
        </a:p>
      </dgm:t>
    </dgm:pt>
    <dgm:pt modelId="{2D479226-70E4-498A-B744-3E87B1DAD9BB}">
      <dgm:prSet phldrT="[Текст]"/>
      <dgm:spPr/>
      <dgm:t>
        <a:bodyPr/>
        <a:lstStyle/>
        <a:p>
          <a:r>
            <a:rPr lang="ru-RU" dirty="0"/>
            <a:t>Выбрать страховую компанию (перечень компаний размещен на сайте НСА) </a:t>
          </a:r>
        </a:p>
      </dgm:t>
    </dgm:pt>
    <dgm:pt modelId="{FF52D25A-AD77-4E27-9BA9-8953A8BB80D1}" type="parTrans" cxnId="{60722F6E-9147-4414-867F-AC2740DC77F8}">
      <dgm:prSet/>
      <dgm:spPr/>
      <dgm:t>
        <a:bodyPr/>
        <a:lstStyle/>
        <a:p>
          <a:endParaRPr lang="ru-RU"/>
        </a:p>
      </dgm:t>
    </dgm:pt>
    <dgm:pt modelId="{78D8C1FB-DF6A-44D5-92D8-CB26AA5E7041}" type="sibTrans" cxnId="{60722F6E-9147-4414-867F-AC2740DC77F8}">
      <dgm:prSet/>
      <dgm:spPr/>
      <dgm:t>
        <a:bodyPr/>
        <a:lstStyle/>
        <a:p>
          <a:endParaRPr lang="ru-RU"/>
        </a:p>
      </dgm:t>
    </dgm:pt>
    <dgm:pt modelId="{511CE445-81DE-465C-BB83-98B795797902}">
      <dgm:prSet/>
      <dgm:spPr/>
      <dgm:t>
        <a:bodyPr/>
        <a:lstStyle/>
        <a:p>
          <a:r>
            <a:rPr lang="ru-RU" dirty="0"/>
            <a:t>Выбрать программу страхования (риски, франшизу, страховую сумму)</a:t>
          </a:r>
        </a:p>
      </dgm:t>
    </dgm:pt>
    <dgm:pt modelId="{10E01E1E-839A-40F2-B4E0-456E368049D0}" type="parTrans" cxnId="{5A07CB9C-A175-4A4B-8DD2-115B01404E0A}">
      <dgm:prSet/>
      <dgm:spPr/>
      <dgm:t>
        <a:bodyPr/>
        <a:lstStyle/>
        <a:p>
          <a:endParaRPr lang="ru-RU"/>
        </a:p>
      </dgm:t>
    </dgm:pt>
    <dgm:pt modelId="{B5E1C580-D51D-4AC7-B56B-38A111E38194}" type="sibTrans" cxnId="{5A07CB9C-A175-4A4B-8DD2-115B01404E0A}">
      <dgm:prSet/>
      <dgm:spPr/>
      <dgm:t>
        <a:bodyPr/>
        <a:lstStyle/>
        <a:p>
          <a:endParaRPr lang="ru-RU"/>
        </a:p>
      </dgm:t>
    </dgm:pt>
    <dgm:pt modelId="{C1B0B392-2996-4770-ADAF-FCEC1E95DA35}">
      <dgm:prSet phldrT="[Текст]"/>
      <dgm:spPr/>
      <dgm:t>
        <a:bodyPr/>
        <a:lstStyle/>
        <a:p>
          <a:r>
            <a:rPr lang="ru-RU" dirty="0"/>
            <a:t>Заключить договор страхования</a:t>
          </a:r>
        </a:p>
      </dgm:t>
    </dgm:pt>
    <dgm:pt modelId="{CF6882BA-9792-4300-BEA6-A6A0ED4D0D60}" type="parTrans" cxnId="{02A024D3-D467-41FD-BC47-256141BCCB8C}">
      <dgm:prSet/>
      <dgm:spPr/>
      <dgm:t>
        <a:bodyPr/>
        <a:lstStyle/>
        <a:p>
          <a:endParaRPr lang="ru-RU"/>
        </a:p>
      </dgm:t>
    </dgm:pt>
    <dgm:pt modelId="{087FAA27-656F-4AB9-A0A9-ABBC618408EB}" type="sibTrans" cxnId="{02A024D3-D467-41FD-BC47-256141BCCB8C}">
      <dgm:prSet/>
      <dgm:spPr/>
      <dgm:t>
        <a:bodyPr/>
        <a:lstStyle/>
        <a:p>
          <a:endParaRPr lang="ru-RU"/>
        </a:p>
      </dgm:t>
    </dgm:pt>
    <dgm:pt modelId="{3BBB97D8-7A01-46AB-A5E2-B9FCF4111A3F}" type="pres">
      <dgm:prSet presAssocID="{2D8CA697-4011-4E86-949B-A4182CC36AF7}" presName="outerComposite" presStyleCnt="0">
        <dgm:presLayoutVars>
          <dgm:chMax val="5"/>
          <dgm:dir/>
          <dgm:resizeHandles val="exact"/>
        </dgm:presLayoutVars>
      </dgm:prSet>
      <dgm:spPr/>
    </dgm:pt>
    <dgm:pt modelId="{25EB636B-DE0F-4BD1-83A8-93ED5649E764}" type="pres">
      <dgm:prSet presAssocID="{2D8CA697-4011-4E86-949B-A4182CC36AF7}" presName="dummyMaxCanvas" presStyleCnt="0">
        <dgm:presLayoutVars/>
      </dgm:prSet>
      <dgm:spPr/>
    </dgm:pt>
    <dgm:pt modelId="{546B587B-B330-4E3F-941A-555558EF786F}" type="pres">
      <dgm:prSet presAssocID="{2D8CA697-4011-4E86-949B-A4182CC36AF7}" presName="FiveNodes_1" presStyleLbl="node1" presStyleIdx="0" presStyleCnt="5" custLinFactNeighborX="1606" custLinFactNeighborY="-23">
        <dgm:presLayoutVars>
          <dgm:bulletEnabled val="1"/>
        </dgm:presLayoutVars>
      </dgm:prSet>
      <dgm:spPr/>
    </dgm:pt>
    <dgm:pt modelId="{6FD73503-01C2-441D-8BE5-D9B4D397FABF}" type="pres">
      <dgm:prSet presAssocID="{2D8CA697-4011-4E86-949B-A4182CC36AF7}" presName="FiveNodes_2" presStyleLbl="node1" presStyleIdx="1" presStyleCnt="5">
        <dgm:presLayoutVars>
          <dgm:bulletEnabled val="1"/>
        </dgm:presLayoutVars>
      </dgm:prSet>
      <dgm:spPr/>
    </dgm:pt>
    <dgm:pt modelId="{4C6EB766-E259-48EA-B65A-1D694470D438}" type="pres">
      <dgm:prSet presAssocID="{2D8CA697-4011-4E86-949B-A4182CC36AF7}" presName="FiveNodes_3" presStyleLbl="node1" presStyleIdx="2" presStyleCnt="5">
        <dgm:presLayoutVars>
          <dgm:bulletEnabled val="1"/>
        </dgm:presLayoutVars>
      </dgm:prSet>
      <dgm:spPr/>
    </dgm:pt>
    <dgm:pt modelId="{10A3E5EE-68A9-42FE-8A91-DF66E2F61CF6}" type="pres">
      <dgm:prSet presAssocID="{2D8CA697-4011-4E86-949B-A4182CC36AF7}" presName="FiveNodes_4" presStyleLbl="node1" presStyleIdx="3" presStyleCnt="5">
        <dgm:presLayoutVars>
          <dgm:bulletEnabled val="1"/>
        </dgm:presLayoutVars>
      </dgm:prSet>
      <dgm:spPr/>
    </dgm:pt>
    <dgm:pt modelId="{9C52AB0D-CA45-4E25-9A20-7E63BE5547AE}" type="pres">
      <dgm:prSet presAssocID="{2D8CA697-4011-4E86-949B-A4182CC36AF7}" presName="FiveNodes_5" presStyleLbl="node1" presStyleIdx="4" presStyleCnt="5">
        <dgm:presLayoutVars>
          <dgm:bulletEnabled val="1"/>
        </dgm:presLayoutVars>
      </dgm:prSet>
      <dgm:spPr/>
    </dgm:pt>
    <dgm:pt modelId="{3694C08F-0A94-4B9A-A374-5DA3A004C200}" type="pres">
      <dgm:prSet presAssocID="{2D8CA697-4011-4E86-949B-A4182CC36AF7}" presName="FiveConn_1-2" presStyleLbl="fgAccFollowNode1" presStyleIdx="0" presStyleCnt="4">
        <dgm:presLayoutVars>
          <dgm:bulletEnabled val="1"/>
        </dgm:presLayoutVars>
      </dgm:prSet>
      <dgm:spPr/>
    </dgm:pt>
    <dgm:pt modelId="{47ABF09A-08DE-4921-A2EF-6494348F1600}" type="pres">
      <dgm:prSet presAssocID="{2D8CA697-4011-4E86-949B-A4182CC36AF7}" presName="FiveConn_2-3" presStyleLbl="fgAccFollowNode1" presStyleIdx="1" presStyleCnt="4">
        <dgm:presLayoutVars>
          <dgm:bulletEnabled val="1"/>
        </dgm:presLayoutVars>
      </dgm:prSet>
      <dgm:spPr/>
    </dgm:pt>
    <dgm:pt modelId="{276520B5-C5C5-4C3E-B631-44F2EF951D60}" type="pres">
      <dgm:prSet presAssocID="{2D8CA697-4011-4E86-949B-A4182CC36AF7}" presName="FiveConn_3-4" presStyleLbl="fgAccFollowNode1" presStyleIdx="2" presStyleCnt="4">
        <dgm:presLayoutVars>
          <dgm:bulletEnabled val="1"/>
        </dgm:presLayoutVars>
      </dgm:prSet>
      <dgm:spPr/>
    </dgm:pt>
    <dgm:pt modelId="{54BBDFF9-A8EB-4B4E-BC5D-B8004C351123}" type="pres">
      <dgm:prSet presAssocID="{2D8CA697-4011-4E86-949B-A4182CC36AF7}" presName="FiveConn_4-5" presStyleLbl="fgAccFollowNode1" presStyleIdx="3" presStyleCnt="4">
        <dgm:presLayoutVars>
          <dgm:bulletEnabled val="1"/>
        </dgm:presLayoutVars>
      </dgm:prSet>
      <dgm:spPr/>
    </dgm:pt>
    <dgm:pt modelId="{E6CC9940-00B4-4094-8466-1EEAC3166DA4}" type="pres">
      <dgm:prSet presAssocID="{2D8CA697-4011-4E86-949B-A4182CC36AF7}" presName="FiveNodes_1_text" presStyleLbl="node1" presStyleIdx="4" presStyleCnt="5">
        <dgm:presLayoutVars>
          <dgm:bulletEnabled val="1"/>
        </dgm:presLayoutVars>
      </dgm:prSet>
      <dgm:spPr/>
    </dgm:pt>
    <dgm:pt modelId="{C3A3DDE7-34BD-4F62-AD1D-2BE8DCA1D499}" type="pres">
      <dgm:prSet presAssocID="{2D8CA697-4011-4E86-949B-A4182CC36AF7}" presName="FiveNodes_2_text" presStyleLbl="node1" presStyleIdx="4" presStyleCnt="5">
        <dgm:presLayoutVars>
          <dgm:bulletEnabled val="1"/>
        </dgm:presLayoutVars>
      </dgm:prSet>
      <dgm:spPr/>
    </dgm:pt>
    <dgm:pt modelId="{EECBEA82-FAAA-4C0C-8070-4E9AD829E6E1}" type="pres">
      <dgm:prSet presAssocID="{2D8CA697-4011-4E86-949B-A4182CC36AF7}" presName="FiveNodes_3_text" presStyleLbl="node1" presStyleIdx="4" presStyleCnt="5">
        <dgm:presLayoutVars>
          <dgm:bulletEnabled val="1"/>
        </dgm:presLayoutVars>
      </dgm:prSet>
      <dgm:spPr/>
    </dgm:pt>
    <dgm:pt modelId="{625DE58A-7EAB-4ACB-B579-09F8D15A561C}" type="pres">
      <dgm:prSet presAssocID="{2D8CA697-4011-4E86-949B-A4182CC36AF7}" presName="FiveNodes_4_text" presStyleLbl="node1" presStyleIdx="4" presStyleCnt="5">
        <dgm:presLayoutVars>
          <dgm:bulletEnabled val="1"/>
        </dgm:presLayoutVars>
      </dgm:prSet>
      <dgm:spPr/>
    </dgm:pt>
    <dgm:pt modelId="{A33A8DC7-7E97-4DCD-BCBF-CDB9A8248D05}" type="pres">
      <dgm:prSet presAssocID="{2D8CA697-4011-4E86-949B-A4182CC36AF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9A6B41A-9455-42B1-B01F-BF1856CE2036}" srcId="{2D8CA697-4011-4E86-949B-A4182CC36AF7}" destId="{DDFA9049-F3DC-42D6-A7C6-00AEDE409CDF}" srcOrd="1" destOrd="0" parTransId="{BF46B92D-7605-42B2-B567-580FE3FA2322}" sibTransId="{0A213E9F-8F3E-45AA-A83A-DC3CF315B990}"/>
    <dgm:cxn modelId="{4F551A1C-AFCB-4096-9051-EE07B220AC28}" type="presOf" srcId="{B5E1C580-D51D-4AC7-B56B-38A111E38194}" destId="{54BBDFF9-A8EB-4B4E-BC5D-B8004C351123}" srcOrd="0" destOrd="0" presId="urn:microsoft.com/office/officeart/2005/8/layout/vProcess5"/>
    <dgm:cxn modelId="{2F5C552C-513D-4923-B142-BB5A987EA99D}" type="presOf" srcId="{2AD235F3-A961-4121-AF78-9A455A40C985}" destId="{3694C08F-0A94-4B9A-A374-5DA3A004C200}" srcOrd="0" destOrd="0" presId="urn:microsoft.com/office/officeart/2005/8/layout/vProcess5"/>
    <dgm:cxn modelId="{8194E32F-9670-415C-80FA-43D503CD01A8}" type="presOf" srcId="{44F3D832-AF19-40A2-B756-3432D123A1D3}" destId="{E6CC9940-00B4-4094-8466-1EEAC3166DA4}" srcOrd="1" destOrd="0" presId="urn:microsoft.com/office/officeart/2005/8/layout/vProcess5"/>
    <dgm:cxn modelId="{BA9E6838-7AFE-42AF-9A46-D5C3FA5DD03A}" type="presOf" srcId="{2D8CA697-4011-4E86-949B-A4182CC36AF7}" destId="{3BBB97D8-7A01-46AB-A5E2-B9FCF4111A3F}" srcOrd="0" destOrd="0" presId="urn:microsoft.com/office/officeart/2005/8/layout/vProcess5"/>
    <dgm:cxn modelId="{1B62955C-CBEB-43F8-802A-E34B770C01FF}" type="presOf" srcId="{DDFA9049-F3DC-42D6-A7C6-00AEDE409CDF}" destId="{6FD73503-01C2-441D-8BE5-D9B4D397FABF}" srcOrd="0" destOrd="0" presId="urn:microsoft.com/office/officeart/2005/8/layout/vProcess5"/>
    <dgm:cxn modelId="{4EAC2943-B5C2-4AE3-9413-505C207C3573}" type="presOf" srcId="{511CE445-81DE-465C-BB83-98B795797902}" destId="{625DE58A-7EAB-4ACB-B579-09F8D15A561C}" srcOrd="1" destOrd="0" presId="urn:microsoft.com/office/officeart/2005/8/layout/vProcess5"/>
    <dgm:cxn modelId="{3AD19C68-6905-4CF8-BD03-C4A8780871C5}" type="presOf" srcId="{511CE445-81DE-465C-BB83-98B795797902}" destId="{10A3E5EE-68A9-42FE-8A91-DF66E2F61CF6}" srcOrd="0" destOrd="0" presId="urn:microsoft.com/office/officeart/2005/8/layout/vProcess5"/>
    <dgm:cxn modelId="{84A4AC6D-984A-4FD9-93E6-824797052580}" type="presOf" srcId="{2D479226-70E4-498A-B744-3E87B1DAD9BB}" destId="{EECBEA82-FAAA-4C0C-8070-4E9AD829E6E1}" srcOrd="1" destOrd="0" presId="urn:microsoft.com/office/officeart/2005/8/layout/vProcess5"/>
    <dgm:cxn modelId="{60722F6E-9147-4414-867F-AC2740DC77F8}" srcId="{2D8CA697-4011-4E86-949B-A4182CC36AF7}" destId="{2D479226-70E4-498A-B744-3E87B1DAD9BB}" srcOrd="2" destOrd="0" parTransId="{FF52D25A-AD77-4E27-9BA9-8953A8BB80D1}" sibTransId="{78D8C1FB-DF6A-44D5-92D8-CB26AA5E7041}"/>
    <dgm:cxn modelId="{4AB7AB52-DD27-4D29-A4F9-580120685E31}" type="presOf" srcId="{2D479226-70E4-498A-B744-3E87B1DAD9BB}" destId="{4C6EB766-E259-48EA-B65A-1D694470D438}" srcOrd="0" destOrd="0" presId="urn:microsoft.com/office/officeart/2005/8/layout/vProcess5"/>
    <dgm:cxn modelId="{BCC64E95-F582-48B2-9415-75737120A691}" type="presOf" srcId="{C1B0B392-2996-4770-ADAF-FCEC1E95DA35}" destId="{A33A8DC7-7E97-4DCD-BCBF-CDB9A8248D05}" srcOrd="1" destOrd="0" presId="urn:microsoft.com/office/officeart/2005/8/layout/vProcess5"/>
    <dgm:cxn modelId="{5A07CB9C-A175-4A4B-8DD2-115B01404E0A}" srcId="{2D8CA697-4011-4E86-949B-A4182CC36AF7}" destId="{511CE445-81DE-465C-BB83-98B795797902}" srcOrd="3" destOrd="0" parTransId="{10E01E1E-839A-40F2-B4E0-456E368049D0}" sibTransId="{B5E1C580-D51D-4AC7-B56B-38A111E38194}"/>
    <dgm:cxn modelId="{1C714AA2-2E52-4421-B7C0-0A9900556E24}" type="presOf" srcId="{0A213E9F-8F3E-45AA-A83A-DC3CF315B990}" destId="{47ABF09A-08DE-4921-A2EF-6494348F1600}" srcOrd="0" destOrd="0" presId="urn:microsoft.com/office/officeart/2005/8/layout/vProcess5"/>
    <dgm:cxn modelId="{A000B3AB-111A-431A-B6EC-7C0E28119A7D}" srcId="{2D8CA697-4011-4E86-949B-A4182CC36AF7}" destId="{44F3D832-AF19-40A2-B756-3432D123A1D3}" srcOrd="0" destOrd="0" parTransId="{9B3C9617-FDF7-4D87-92A9-0C282B59F2E1}" sibTransId="{2AD235F3-A961-4121-AF78-9A455A40C985}"/>
    <dgm:cxn modelId="{90AC10CF-4C4B-47E6-95B8-852CECE699D0}" type="presOf" srcId="{44F3D832-AF19-40A2-B756-3432D123A1D3}" destId="{546B587B-B330-4E3F-941A-555558EF786F}" srcOrd="0" destOrd="0" presId="urn:microsoft.com/office/officeart/2005/8/layout/vProcess5"/>
    <dgm:cxn modelId="{02A024D3-D467-41FD-BC47-256141BCCB8C}" srcId="{2D8CA697-4011-4E86-949B-A4182CC36AF7}" destId="{C1B0B392-2996-4770-ADAF-FCEC1E95DA35}" srcOrd="4" destOrd="0" parTransId="{CF6882BA-9792-4300-BEA6-A6A0ED4D0D60}" sibTransId="{087FAA27-656F-4AB9-A0A9-ABBC618408EB}"/>
    <dgm:cxn modelId="{2D9CBBE6-A147-45FE-B11F-059E848B1958}" type="presOf" srcId="{C1B0B392-2996-4770-ADAF-FCEC1E95DA35}" destId="{9C52AB0D-CA45-4E25-9A20-7E63BE5547AE}" srcOrd="0" destOrd="0" presId="urn:microsoft.com/office/officeart/2005/8/layout/vProcess5"/>
    <dgm:cxn modelId="{ED335AE8-215F-4621-A625-863362A560A3}" type="presOf" srcId="{DDFA9049-F3DC-42D6-A7C6-00AEDE409CDF}" destId="{C3A3DDE7-34BD-4F62-AD1D-2BE8DCA1D499}" srcOrd="1" destOrd="0" presId="urn:microsoft.com/office/officeart/2005/8/layout/vProcess5"/>
    <dgm:cxn modelId="{6AB1D0F8-77CE-4DB3-83AD-E3405981E598}" type="presOf" srcId="{78D8C1FB-DF6A-44D5-92D8-CB26AA5E7041}" destId="{276520B5-C5C5-4C3E-B631-44F2EF951D60}" srcOrd="0" destOrd="0" presId="urn:microsoft.com/office/officeart/2005/8/layout/vProcess5"/>
    <dgm:cxn modelId="{0BB439D0-23E0-4558-9EC7-31A06571B887}" type="presParOf" srcId="{3BBB97D8-7A01-46AB-A5E2-B9FCF4111A3F}" destId="{25EB636B-DE0F-4BD1-83A8-93ED5649E764}" srcOrd="0" destOrd="0" presId="urn:microsoft.com/office/officeart/2005/8/layout/vProcess5"/>
    <dgm:cxn modelId="{75F2635F-452F-41A1-8332-FFAD885692E6}" type="presParOf" srcId="{3BBB97D8-7A01-46AB-A5E2-B9FCF4111A3F}" destId="{546B587B-B330-4E3F-941A-555558EF786F}" srcOrd="1" destOrd="0" presId="urn:microsoft.com/office/officeart/2005/8/layout/vProcess5"/>
    <dgm:cxn modelId="{94653350-75EB-4D79-9941-ACA0BBCA5398}" type="presParOf" srcId="{3BBB97D8-7A01-46AB-A5E2-B9FCF4111A3F}" destId="{6FD73503-01C2-441D-8BE5-D9B4D397FABF}" srcOrd="2" destOrd="0" presId="urn:microsoft.com/office/officeart/2005/8/layout/vProcess5"/>
    <dgm:cxn modelId="{72052268-A224-4EFB-8ACD-19552628FDDF}" type="presParOf" srcId="{3BBB97D8-7A01-46AB-A5E2-B9FCF4111A3F}" destId="{4C6EB766-E259-48EA-B65A-1D694470D438}" srcOrd="3" destOrd="0" presId="urn:microsoft.com/office/officeart/2005/8/layout/vProcess5"/>
    <dgm:cxn modelId="{A919496C-F9F5-4A79-A3F8-38FAD1EF1F02}" type="presParOf" srcId="{3BBB97D8-7A01-46AB-A5E2-B9FCF4111A3F}" destId="{10A3E5EE-68A9-42FE-8A91-DF66E2F61CF6}" srcOrd="4" destOrd="0" presId="urn:microsoft.com/office/officeart/2005/8/layout/vProcess5"/>
    <dgm:cxn modelId="{47BCDD7F-0FB5-42BF-A4F7-492A34A7D92B}" type="presParOf" srcId="{3BBB97D8-7A01-46AB-A5E2-B9FCF4111A3F}" destId="{9C52AB0D-CA45-4E25-9A20-7E63BE5547AE}" srcOrd="5" destOrd="0" presId="urn:microsoft.com/office/officeart/2005/8/layout/vProcess5"/>
    <dgm:cxn modelId="{B5C9E990-69DC-42DA-8F2B-5209E5C7857B}" type="presParOf" srcId="{3BBB97D8-7A01-46AB-A5E2-B9FCF4111A3F}" destId="{3694C08F-0A94-4B9A-A374-5DA3A004C200}" srcOrd="6" destOrd="0" presId="urn:microsoft.com/office/officeart/2005/8/layout/vProcess5"/>
    <dgm:cxn modelId="{090BC95F-96F9-4A97-90B8-53106B0E9ECD}" type="presParOf" srcId="{3BBB97D8-7A01-46AB-A5E2-B9FCF4111A3F}" destId="{47ABF09A-08DE-4921-A2EF-6494348F1600}" srcOrd="7" destOrd="0" presId="urn:microsoft.com/office/officeart/2005/8/layout/vProcess5"/>
    <dgm:cxn modelId="{D0383786-001C-443B-88A9-367CD7C9919A}" type="presParOf" srcId="{3BBB97D8-7A01-46AB-A5E2-B9FCF4111A3F}" destId="{276520B5-C5C5-4C3E-B631-44F2EF951D60}" srcOrd="8" destOrd="0" presId="urn:microsoft.com/office/officeart/2005/8/layout/vProcess5"/>
    <dgm:cxn modelId="{95097345-B441-40AA-B650-BE3720E02A09}" type="presParOf" srcId="{3BBB97D8-7A01-46AB-A5E2-B9FCF4111A3F}" destId="{54BBDFF9-A8EB-4B4E-BC5D-B8004C351123}" srcOrd="9" destOrd="0" presId="urn:microsoft.com/office/officeart/2005/8/layout/vProcess5"/>
    <dgm:cxn modelId="{BBCFC656-E49A-4F53-95E4-F40B5950D207}" type="presParOf" srcId="{3BBB97D8-7A01-46AB-A5E2-B9FCF4111A3F}" destId="{E6CC9940-00B4-4094-8466-1EEAC3166DA4}" srcOrd="10" destOrd="0" presId="urn:microsoft.com/office/officeart/2005/8/layout/vProcess5"/>
    <dgm:cxn modelId="{E923A963-041E-4BD4-A58D-A1589A3BFC8B}" type="presParOf" srcId="{3BBB97D8-7A01-46AB-A5E2-B9FCF4111A3F}" destId="{C3A3DDE7-34BD-4F62-AD1D-2BE8DCA1D499}" srcOrd="11" destOrd="0" presId="urn:microsoft.com/office/officeart/2005/8/layout/vProcess5"/>
    <dgm:cxn modelId="{5BBD6F1B-587F-4568-9BEB-F413525B4965}" type="presParOf" srcId="{3BBB97D8-7A01-46AB-A5E2-B9FCF4111A3F}" destId="{EECBEA82-FAAA-4C0C-8070-4E9AD829E6E1}" srcOrd="12" destOrd="0" presId="urn:microsoft.com/office/officeart/2005/8/layout/vProcess5"/>
    <dgm:cxn modelId="{86BD75D1-40E6-437E-A450-16D460E2721C}" type="presParOf" srcId="{3BBB97D8-7A01-46AB-A5E2-B9FCF4111A3F}" destId="{625DE58A-7EAB-4ACB-B579-09F8D15A561C}" srcOrd="13" destOrd="0" presId="urn:microsoft.com/office/officeart/2005/8/layout/vProcess5"/>
    <dgm:cxn modelId="{7A7E72A0-DF52-49CF-B601-F25D329BAD1B}" type="presParOf" srcId="{3BBB97D8-7A01-46AB-A5E2-B9FCF4111A3F}" destId="{A33A8DC7-7E97-4DCD-BCBF-CDB9A8248D0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B8B8C8-611C-4681-9618-2D7F61A457BA}" type="doc">
      <dgm:prSet loTypeId="urn:microsoft.com/office/officeart/2005/8/layout/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2405A29-E2B3-4D2F-AFFD-341505755302}">
      <dgm:prSet phldrT="[Текст]" custT="1"/>
      <dgm:spPr/>
      <dgm:t>
        <a:bodyPr/>
        <a:lstStyle/>
        <a:p>
          <a:r>
            <a:rPr lang="ru-RU" sz="2400" dirty="0"/>
            <a:t>Перечень рисков</a:t>
          </a:r>
        </a:p>
      </dgm:t>
    </dgm:pt>
    <dgm:pt modelId="{A2C4D940-30CF-4330-AF28-2C6ABBF63535}" type="parTrans" cxnId="{FC11FA17-E493-4FA3-8FBF-D77DA110BBFC}">
      <dgm:prSet/>
      <dgm:spPr/>
      <dgm:t>
        <a:bodyPr/>
        <a:lstStyle/>
        <a:p>
          <a:endParaRPr lang="ru-RU"/>
        </a:p>
      </dgm:t>
    </dgm:pt>
    <dgm:pt modelId="{55D87D15-662E-490A-8054-D8776DAAF1BC}" type="sibTrans" cxnId="{FC11FA17-E493-4FA3-8FBF-D77DA110BBFC}">
      <dgm:prSet/>
      <dgm:spPr/>
      <dgm:t>
        <a:bodyPr/>
        <a:lstStyle/>
        <a:p>
          <a:endParaRPr lang="ru-RU"/>
        </a:p>
      </dgm:t>
    </dgm:pt>
    <dgm:pt modelId="{E9009907-DAB1-4CB6-8F5D-29432BF878EB}">
      <dgm:prSet phldrT="[Текст]"/>
      <dgm:spPr/>
      <dgm:t>
        <a:bodyPr/>
        <a:lstStyle/>
        <a:p>
          <a:pPr algn="ctr"/>
          <a:r>
            <a:rPr lang="ru-RU" dirty="0"/>
            <a:t>Одно или несколько событий, предусмотренных ФЗ 260</a:t>
          </a:r>
        </a:p>
      </dgm:t>
    </dgm:pt>
    <dgm:pt modelId="{E5BB28FA-9036-4F6A-AF71-2AF41D844B95}" type="parTrans" cxnId="{1B36D5DD-4A3B-4039-B909-D1F3439D62B9}">
      <dgm:prSet/>
      <dgm:spPr/>
      <dgm:t>
        <a:bodyPr/>
        <a:lstStyle/>
        <a:p>
          <a:endParaRPr lang="ru-RU"/>
        </a:p>
      </dgm:t>
    </dgm:pt>
    <dgm:pt modelId="{E5EAD2E6-5DE5-4C86-8830-DDF290669B12}" type="sibTrans" cxnId="{1B36D5DD-4A3B-4039-B909-D1F3439D62B9}">
      <dgm:prSet/>
      <dgm:spPr/>
      <dgm:t>
        <a:bodyPr/>
        <a:lstStyle/>
        <a:p>
          <a:endParaRPr lang="ru-RU"/>
        </a:p>
      </dgm:t>
    </dgm:pt>
    <dgm:pt modelId="{33AB5095-8BE0-46AE-8630-6855CF12110F}">
      <dgm:prSet phldrT="[Текст]" custT="1"/>
      <dgm:spPr/>
      <dgm:t>
        <a:bodyPr/>
        <a:lstStyle/>
        <a:p>
          <a:r>
            <a:rPr lang="ru-RU" sz="2400" dirty="0"/>
            <a:t>Объекты страхования</a:t>
          </a:r>
        </a:p>
      </dgm:t>
    </dgm:pt>
    <dgm:pt modelId="{93B19292-8A9D-45B6-8C10-945832370DD5}" type="parTrans" cxnId="{DF719A7B-0728-4377-A7D2-333E1C545875}">
      <dgm:prSet/>
      <dgm:spPr/>
      <dgm:t>
        <a:bodyPr/>
        <a:lstStyle/>
        <a:p>
          <a:endParaRPr lang="ru-RU"/>
        </a:p>
      </dgm:t>
    </dgm:pt>
    <dgm:pt modelId="{AB899FED-C829-4C52-A4AC-2049CE69664A}" type="sibTrans" cxnId="{DF719A7B-0728-4377-A7D2-333E1C545875}">
      <dgm:prSet/>
      <dgm:spPr/>
      <dgm:t>
        <a:bodyPr/>
        <a:lstStyle/>
        <a:p>
          <a:endParaRPr lang="ru-RU"/>
        </a:p>
      </dgm:t>
    </dgm:pt>
    <dgm:pt modelId="{9B3E4289-4845-41C5-9E57-BEB91443BE7C}">
      <dgm:prSet phldrT="[Текст]"/>
      <dgm:spPr/>
      <dgm:t>
        <a:bodyPr/>
        <a:lstStyle/>
        <a:p>
          <a:pPr algn="just"/>
          <a:r>
            <a:rPr lang="ru-RU" dirty="0"/>
            <a:t>Один или несколько видов с/х культур, посадок многолетних насаждений, на всей площади земельных участков в субъекте РФ</a:t>
          </a:r>
        </a:p>
      </dgm:t>
    </dgm:pt>
    <dgm:pt modelId="{35D18D3F-57C8-43D5-848A-559F31F5AED4}" type="parTrans" cxnId="{8FFF579E-77A1-48FF-9D30-9394EE640CDD}">
      <dgm:prSet/>
      <dgm:spPr/>
      <dgm:t>
        <a:bodyPr/>
        <a:lstStyle/>
        <a:p>
          <a:endParaRPr lang="ru-RU"/>
        </a:p>
      </dgm:t>
    </dgm:pt>
    <dgm:pt modelId="{76618234-340E-4C7C-B1D0-BC05E25A5288}" type="sibTrans" cxnId="{8FFF579E-77A1-48FF-9D30-9394EE640CDD}">
      <dgm:prSet/>
      <dgm:spPr/>
      <dgm:t>
        <a:bodyPr/>
        <a:lstStyle/>
        <a:p>
          <a:endParaRPr lang="ru-RU"/>
        </a:p>
      </dgm:t>
    </dgm:pt>
    <dgm:pt modelId="{882C400F-6529-4144-817F-2BA9CEA8B0B0}">
      <dgm:prSet phldrT="[Текст]" custT="1"/>
      <dgm:spPr/>
      <dgm:t>
        <a:bodyPr/>
        <a:lstStyle/>
        <a:p>
          <a:r>
            <a:rPr lang="ru-RU" sz="2400" dirty="0"/>
            <a:t>Период страхования</a:t>
          </a:r>
        </a:p>
      </dgm:t>
    </dgm:pt>
    <dgm:pt modelId="{50456FC6-F3E5-4684-BE31-458517BDEAD9}" type="parTrans" cxnId="{09DD6E6A-A6C5-4B60-9EFF-FCCC9CE88250}">
      <dgm:prSet/>
      <dgm:spPr/>
      <dgm:t>
        <a:bodyPr/>
        <a:lstStyle/>
        <a:p>
          <a:endParaRPr lang="ru-RU"/>
        </a:p>
      </dgm:t>
    </dgm:pt>
    <dgm:pt modelId="{5F85A25D-8491-4A0F-9AFF-773F9599C3E6}" type="sibTrans" cxnId="{09DD6E6A-A6C5-4B60-9EFF-FCCC9CE88250}">
      <dgm:prSet/>
      <dgm:spPr/>
      <dgm:t>
        <a:bodyPr/>
        <a:lstStyle/>
        <a:p>
          <a:endParaRPr lang="ru-RU"/>
        </a:p>
      </dgm:t>
    </dgm:pt>
    <dgm:pt modelId="{9DE702CB-7A72-47CD-86F9-332A2CA38335}">
      <dgm:prSet phldrT="[Текст]"/>
      <dgm:spPr/>
      <dgm:t>
        <a:bodyPr/>
        <a:lstStyle/>
        <a:p>
          <a:pPr algn="just"/>
          <a:r>
            <a:rPr lang="ru-RU" dirty="0"/>
            <a:t>До момента прекращения вегетации многолетних насаждений</a:t>
          </a:r>
        </a:p>
      </dgm:t>
    </dgm:pt>
    <dgm:pt modelId="{02FDE025-449B-4D94-A432-B8304D2BD49C}" type="parTrans" cxnId="{73FDE1DA-C70A-420A-ABEC-B8AF002E2CB2}">
      <dgm:prSet/>
      <dgm:spPr/>
      <dgm:t>
        <a:bodyPr/>
        <a:lstStyle/>
        <a:p>
          <a:endParaRPr lang="ru-RU"/>
        </a:p>
      </dgm:t>
    </dgm:pt>
    <dgm:pt modelId="{59959E38-F69E-4E49-B60D-BDD0B0234945}" type="sibTrans" cxnId="{73FDE1DA-C70A-420A-ABEC-B8AF002E2CB2}">
      <dgm:prSet/>
      <dgm:spPr/>
      <dgm:t>
        <a:bodyPr/>
        <a:lstStyle/>
        <a:p>
          <a:endParaRPr lang="ru-RU"/>
        </a:p>
      </dgm:t>
    </dgm:pt>
    <dgm:pt modelId="{358A7D8B-0752-46C1-A0EF-E8B02A18917E}" type="pres">
      <dgm:prSet presAssocID="{45B8B8C8-611C-4681-9618-2D7F61A457BA}" presName="linear" presStyleCnt="0">
        <dgm:presLayoutVars>
          <dgm:dir/>
          <dgm:animLvl val="lvl"/>
          <dgm:resizeHandles val="exact"/>
        </dgm:presLayoutVars>
      </dgm:prSet>
      <dgm:spPr/>
    </dgm:pt>
    <dgm:pt modelId="{2A4A9235-FBEE-4743-849B-F3908C969461}" type="pres">
      <dgm:prSet presAssocID="{B2405A29-E2B3-4D2F-AFFD-341505755302}" presName="parentLin" presStyleCnt="0"/>
      <dgm:spPr/>
    </dgm:pt>
    <dgm:pt modelId="{F1ACF16E-BD86-48CF-850A-7E2EE1F09980}" type="pres">
      <dgm:prSet presAssocID="{B2405A29-E2B3-4D2F-AFFD-341505755302}" presName="parentLeftMargin" presStyleLbl="node1" presStyleIdx="0" presStyleCnt="3"/>
      <dgm:spPr/>
    </dgm:pt>
    <dgm:pt modelId="{7D561C0D-0F4A-4491-A09B-F99E7DC24FE3}" type="pres">
      <dgm:prSet presAssocID="{B2405A29-E2B3-4D2F-AFFD-3415057553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58D15D-28FD-4574-9404-E1EE2E12CD4F}" type="pres">
      <dgm:prSet presAssocID="{B2405A29-E2B3-4D2F-AFFD-341505755302}" presName="negativeSpace" presStyleCnt="0"/>
      <dgm:spPr/>
    </dgm:pt>
    <dgm:pt modelId="{8427A652-A69D-4FB2-AD8E-71BAD563DFF8}" type="pres">
      <dgm:prSet presAssocID="{B2405A29-E2B3-4D2F-AFFD-341505755302}" presName="childText" presStyleLbl="conFgAcc1" presStyleIdx="0" presStyleCnt="3">
        <dgm:presLayoutVars>
          <dgm:bulletEnabled val="1"/>
        </dgm:presLayoutVars>
      </dgm:prSet>
      <dgm:spPr/>
    </dgm:pt>
    <dgm:pt modelId="{16839CFF-EAAE-4153-8D4F-3D4F87ECF943}" type="pres">
      <dgm:prSet presAssocID="{55D87D15-662E-490A-8054-D8776DAAF1BC}" presName="spaceBetweenRectangles" presStyleCnt="0"/>
      <dgm:spPr/>
    </dgm:pt>
    <dgm:pt modelId="{A1C96CD4-89E3-48B3-AF42-D9E9625F45A6}" type="pres">
      <dgm:prSet presAssocID="{33AB5095-8BE0-46AE-8630-6855CF12110F}" presName="parentLin" presStyleCnt="0"/>
      <dgm:spPr/>
    </dgm:pt>
    <dgm:pt modelId="{9CEFECAB-0D84-41CF-8288-33F74F725A32}" type="pres">
      <dgm:prSet presAssocID="{33AB5095-8BE0-46AE-8630-6855CF12110F}" presName="parentLeftMargin" presStyleLbl="node1" presStyleIdx="0" presStyleCnt="3"/>
      <dgm:spPr/>
    </dgm:pt>
    <dgm:pt modelId="{FAEEF703-5433-4302-ADF3-6BB90AA9BE13}" type="pres">
      <dgm:prSet presAssocID="{33AB5095-8BE0-46AE-8630-6855CF1211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531026-9A51-4B10-B9F0-FA5BB2D1B5F7}" type="pres">
      <dgm:prSet presAssocID="{33AB5095-8BE0-46AE-8630-6855CF12110F}" presName="negativeSpace" presStyleCnt="0"/>
      <dgm:spPr/>
    </dgm:pt>
    <dgm:pt modelId="{42534F6C-1929-4453-BC95-3B812B07FBCB}" type="pres">
      <dgm:prSet presAssocID="{33AB5095-8BE0-46AE-8630-6855CF12110F}" presName="childText" presStyleLbl="conFgAcc1" presStyleIdx="1" presStyleCnt="3">
        <dgm:presLayoutVars>
          <dgm:bulletEnabled val="1"/>
        </dgm:presLayoutVars>
      </dgm:prSet>
      <dgm:spPr/>
    </dgm:pt>
    <dgm:pt modelId="{B803EFB1-8A30-4422-9AE1-6E77D2DAA5CD}" type="pres">
      <dgm:prSet presAssocID="{AB899FED-C829-4C52-A4AC-2049CE69664A}" presName="spaceBetweenRectangles" presStyleCnt="0"/>
      <dgm:spPr/>
    </dgm:pt>
    <dgm:pt modelId="{2F4BC172-7EC3-4B0D-AE5E-FCA8C56D6F75}" type="pres">
      <dgm:prSet presAssocID="{882C400F-6529-4144-817F-2BA9CEA8B0B0}" presName="parentLin" presStyleCnt="0"/>
      <dgm:spPr/>
    </dgm:pt>
    <dgm:pt modelId="{03295BE7-B24B-429A-8645-9BC46076483E}" type="pres">
      <dgm:prSet presAssocID="{882C400F-6529-4144-817F-2BA9CEA8B0B0}" presName="parentLeftMargin" presStyleLbl="node1" presStyleIdx="1" presStyleCnt="3"/>
      <dgm:spPr/>
    </dgm:pt>
    <dgm:pt modelId="{3C5F697C-676C-4FF6-BEAA-97B9A0A54F66}" type="pres">
      <dgm:prSet presAssocID="{882C400F-6529-4144-817F-2BA9CEA8B0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48C7503-4933-4C20-B821-8ED415D2DB22}" type="pres">
      <dgm:prSet presAssocID="{882C400F-6529-4144-817F-2BA9CEA8B0B0}" presName="negativeSpace" presStyleCnt="0"/>
      <dgm:spPr/>
    </dgm:pt>
    <dgm:pt modelId="{8E326A94-050C-41AC-A070-2F622B567862}" type="pres">
      <dgm:prSet presAssocID="{882C400F-6529-4144-817F-2BA9CEA8B0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E52711-531A-4E6D-BD95-97882DA9D048}" type="presOf" srcId="{33AB5095-8BE0-46AE-8630-6855CF12110F}" destId="{FAEEF703-5433-4302-ADF3-6BB90AA9BE13}" srcOrd="1" destOrd="0" presId="urn:microsoft.com/office/officeart/2005/8/layout/list1"/>
    <dgm:cxn modelId="{FC11FA17-E493-4FA3-8FBF-D77DA110BBFC}" srcId="{45B8B8C8-611C-4681-9618-2D7F61A457BA}" destId="{B2405A29-E2B3-4D2F-AFFD-341505755302}" srcOrd="0" destOrd="0" parTransId="{A2C4D940-30CF-4330-AF28-2C6ABBF63535}" sibTransId="{55D87D15-662E-490A-8054-D8776DAAF1BC}"/>
    <dgm:cxn modelId="{01F59318-3E94-42FE-90FC-18889249200B}" type="presOf" srcId="{45B8B8C8-611C-4681-9618-2D7F61A457BA}" destId="{358A7D8B-0752-46C1-A0EF-E8B02A18917E}" srcOrd="0" destOrd="0" presId="urn:microsoft.com/office/officeart/2005/8/layout/list1"/>
    <dgm:cxn modelId="{09DD6E6A-A6C5-4B60-9EFF-FCCC9CE88250}" srcId="{45B8B8C8-611C-4681-9618-2D7F61A457BA}" destId="{882C400F-6529-4144-817F-2BA9CEA8B0B0}" srcOrd="2" destOrd="0" parTransId="{50456FC6-F3E5-4684-BE31-458517BDEAD9}" sibTransId="{5F85A25D-8491-4A0F-9AFF-773F9599C3E6}"/>
    <dgm:cxn modelId="{A41B284E-4B31-4637-B69D-E4F8E1EA7DFF}" type="presOf" srcId="{882C400F-6529-4144-817F-2BA9CEA8B0B0}" destId="{3C5F697C-676C-4FF6-BEAA-97B9A0A54F66}" srcOrd="1" destOrd="0" presId="urn:microsoft.com/office/officeart/2005/8/layout/list1"/>
    <dgm:cxn modelId="{65625359-58A6-466F-89A3-D3E10F3AC112}" type="presOf" srcId="{882C400F-6529-4144-817F-2BA9CEA8B0B0}" destId="{03295BE7-B24B-429A-8645-9BC46076483E}" srcOrd="0" destOrd="0" presId="urn:microsoft.com/office/officeart/2005/8/layout/list1"/>
    <dgm:cxn modelId="{DF719A7B-0728-4377-A7D2-333E1C545875}" srcId="{45B8B8C8-611C-4681-9618-2D7F61A457BA}" destId="{33AB5095-8BE0-46AE-8630-6855CF12110F}" srcOrd="1" destOrd="0" parTransId="{93B19292-8A9D-45B6-8C10-945832370DD5}" sibTransId="{AB899FED-C829-4C52-A4AC-2049CE69664A}"/>
    <dgm:cxn modelId="{253F2D96-95F9-4D7B-8972-A8AA3C485D85}" type="presOf" srcId="{E9009907-DAB1-4CB6-8F5D-29432BF878EB}" destId="{8427A652-A69D-4FB2-AD8E-71BAD563DFF8}" srcOrd="0" destOrd="0" presId="urn:microsoft.com/office/officeart/2005/8/layout/list1"/>
    <dgm:cxn modelId="{8FFF579E-77A1-48FF-9D30-9394EE640CDD}" srcId="{33AB5095-8BE0-46AE-8630-6855CF12110F}" destId="{9B3E4289-4845-41C5-9E57-BEB91443BE7C}" srcOrd="0" destOrd="0" parTransId="{35D18D3F-57C8-43D5-848A-559F31F5AED4}" sibTransId="{76618234-340E-4C7C-B1D0-BC05E25A5288}"/>
    <dgm:cxn modelId="{F2328FA6-320B-49D9-BFFC-F07A8351FFB0}" type="presOf" srcId="{B2405A29-E2B3-4D2F-AFFD-341505755302}" destId="{7D561C0D-0F4A-4491-A09B-F99E7DC24FE3}" srcOrd="1" destOrd="0" presId="urn:microsoft.com/office/officeart/2005/8/layout/list1"/>
    <dgm:cxn modelId="{82928CC3-5DE4-440A-913A-C2A245DC9304}" type="presOf" srcId="{33AB5095-8BE0-46AE-8630-6855CF12110F}" destId="{9CEFECAB-0D84-41CF-8288-33F74F725A32}" srcOrd="0" destOrd="0" presId="urn:microsoft.com/office/officeart/2005/8/layout/list1"/>
    <dgm:cxn modelId="{74C842D6-4BED-47F0-A3FE-B1482DFD3B9B}" type="presOf" srcId="{9B3E4289-4845-41C5-9E57-BEB91443BE7C}" destId="{42534F6C-1929-4453-BC95-3B812B07FBCB}" srcOrd="0" destOrd="0" presId="urn:microsoft.com/office/officeart/2005/8/layout/list1"/>
    <dgm:cxn modelId="{73FDE1DA-C70A-420A-ABEC-B8AF002E2CB2}" srcId="{882C400F-6529-4144-817F-2BA9CEA8B0B0}" destId="{9DE702CB-7A72-47CD-86F9-332A2CA38335}" srcOrd="0" destOrd="0" parTransId="{02FDE025-449B-4D94-A432-B8304D2BD49C}" sibTransId="{59959E38-F69E-4E49-B60D-BDD0B0234945}"/>
    <dgm:cxn modelId="{1B36D5DD-4A3B-4039-B909-D1F3439D62B9}" srcId="{B2405A29-E2B3-4D2F-AFFD-341505755302}" destId="{E9009907-DAB1-4CB6-8F5D-29432BF878EB}" srcOrd="0" destOrd="0" parTransId="{E5BB28FA-9036-4F6A-AF71-2AF41D844B95}" sibTransId="{E5EAD2E6-5DE5-4C86-8830-DDF290669B12}"/>
    <dgm:cxn modelId="{A80E8CDF-3037-48E9-BD38-4D1BEC57BF5D}" type="presOf" srcId="{9DE702CB-7A72-47CD-86F9-332A2CA38335}" destId="{8E326A94-050C-41AC-A070-2F622B567862}" srcOrd="0" destOrd="0" presId="urn:microsoft.com/office/officeart/2005/8/layout/list1"/>
    <dgm:cxn modelId="{FDE4A3DF-3222-4D12-8A32-42F90A400EB2}" type="presOf" srcId="{B2405A29-E2B3-4D2F-AFFD-341505755302}" destId="{F1ACF16E-BD86-48CF-850A-7E2EE1F09980}" srcOrd="0" destOrd="0" presId="urn:microsoft.com/office/officeart/2005/8/layout/list1"/>
    <dgm:cxn modelId="{56341A77-1A73-48DA-8E5B-D532973EA972}" type="presParOf" srcId="{358A7D8B-0752-46C1-A0EF-E8B02A18917E}" destId="{2A4A9235-FBEE-4743-849B-F3908C969461}" srcOrd="0" destOrd="0" presId="urn:microsoft.com/office/officeart/2005/8/layout/list1"/>
    <dgm:cxn modelId="{54548FB7-5BF2-4610-B8D3-C1422EB918F4}" type="presParOf" srcId="{2A4A9235-FBEE-4743-849B-F3908C969461}" destId="{F1ACF16E-BD86-48CF-850A-7E2EE1F09980}" srcOrd="0" destOrd="0" presId="urn:microsoft.com/office/officeart/2005/8/layout/list1"/>
    <dgm:cxn modelId="{A6694FB8-15D1-4506-93F3-B91C589E66B3}" type="presParOf" srcId="{2A4A9235-FBEE-4743-849B-F3908C969461}" destId="{7D561C0D-0F4A-4491-A09B-F99E7DC24FE3}" srcOrd="1" destOrd="0" presId="urn:microsoft.com/office/officeart/2005/8/layout/list1"/>
    <dgm:cxn modelId="{D6C2970A-3783-4ED5-AC38-4AC4BD250EC2}" type="presParOf" srcId="{358A7D8B-0752-46C1-A0EF-E8B02A18917E}" destId="{9458D15D-28FD-4574-9404-E1EE2E12CD4F}" srcOrd="1" destOrd="0" presId="urn:microsoft.com/office/officeart/2005/8/layout/list1"/>
    <dgm:cxn modelId="{C2ED920E-64F0-4879-B462-466D026B2D5B}" type="presParOf" srcId="{358A7D8B-0752-46C1-A0EF-E8B02A18917E}" destId="{8427A652-A69D-4FB2-AD8E-71BAD563DFF8}" srcOrd="2" destOrd="0" presId="urn:microsoft.com/office/officeart/2005/8/layout/list1"/>
    <dgm:cxn modelId="{2302A49F-BF7C-4BBB-BCED-39DD6936EF59}" type="presParOf" srcId="{358A7D8B-0752-46C1-A0EF-E8B02A18917E}" destId="{16839CFF-EAAE-4153-8D4F-3D4F87ECF943}" srcOrd="3" destOrd="0" presId="urn:microsoft.com/office/officeart/2005/8/layout/list1"/>
    <dgm:cxn modelId="{07E51932-4910-40F8-8ACA-1EB7500F7E8B}" type="presParOf" srcId="{358A7D8B-0752-46C1-A0EF-E8B02A18917E}" destId="{A1C96CD4-89E3-48B3-AF42-D9E9625F45A6}" srcOrd="4" destOrd="0" presId="urn:microsoft.com/office/officeart/2005/8/layout/list1"/>
    <dgm:cxn modelId="{FA1B52E4-B84F-414B-BE52-0CCB56477397}" type="presParOf" srcId="{A1C96CD4-89E3-48B3-AF42-D9E9625F45A6}" destId="{9CEFECAB-0D84-41CF-8288-33F74F725A32}" srcOrd="0" destOrd="0" presId="urn:microsoft.com/office/officeart/2005/8/layout/list1"/>
    <dgm:cxn modelId="{C6B92F1B-FBCB-4A48-9047-595D748F22B2}" type="presParOf" srcId="{A1C96CD4-89E3-48B3-AF42-D9E9625F45A6}" destId="{FAEEF703-5433-4302-ADF3-6BB90AA9BE13}" srcOrd="1" destOrd="0" presId="urn:microsoft.com/office/officeart/2005/8/layout/list1"/>
    <dgm:cxn modelId="{5E98349C-25F1-4FFD-9436-B7CC3B483473}" type="presParOf" srcId="{358A7D8B-0752-46C1-A0EF-E8B02A18917E}" destId="{56531026-9A51-4B10-B9F0-FA5BB2D1B5F7}" srcOrd="5" destOrd="0" presId="urn:microsoft.com/office/officeart/2005/8/layout/list1"/>
    <dgm:cxn modelId="{364A3AC3-4BE7-46C3-819D-44A2B5DEFE2F}" type="presParOf" srcId="{358A7D8B-0752-46C1-A0EF-E8B02A18917E}" destId="{42534F6C-1929-4453-BC95-3B812B07FBCB}" srcOrd="6" destOrd="0" presId="urn:microsoft.com/office/officeart/2005/8/layout/list1"/>
    <dgm:cxn modelId="{D22069E3-2BB1-4968-BDB9-30AD467076DC}" type="presParOf" srcId="{358A7D8B-0752-46C1-A0EF-E8B02A18917E}" destId="{B803EFB1-8A30-4422-9AE1-6E77D2DAA5CD}" srcOrd="7" destOrd="0" presId="urn:microsoft.com/office/officeart/2005/8/layout/list1"/>
    <dgm:cxn modelId="{FF08940F-31EF-4EB7-95FC-EB74DCD53CF5}" type="presParOf" srcId="{358A7D8B-0752-46C1-A0EF-E8B02A18917E}" destId="{2F4BC172-7EC3-4B0D-AE5E-FCA8C56D6F75}" srcOrd="8" destOrd="0" presId="urn:microsoft.com/office/officeart/2005/8/layout/list1"/>
    <dgm:cxn modelId="{117B7372-FAA6-4F52-8EAF-456C9DB303C4}" type="presParOf" srcId="{2F4BC172-7EC3-4B0D-AE5E-FCA8C56D6F75}" destId="{03295BE7-B24B-429A-8645-9BC46076483E}" srcOrd="0" destOrd="0" presId="urn:microsoft.com/office/officeart/2005/8/layout/list1"/>
    <dgm:cxn modelId="{438BF594-2CF7-46ED-AE7B-A99E6235A217}" type="presParOf" srcId="{2F4BC172-7EC3-4B0D-AE5E-FCA8C56D6F75}" destId="{3C5F697C-676C-4FF6-BEAA-97B9A0A54F66}" srcOrd="1" destOrd="0" presId="urn:microsoft.com/office/officeart/2005/8/layout/list1"/>
    <dgm:cxn modelId="{C6775BC0-4667-41C1-98B8-C7D65A8C7998}" type="presParOf" srcId="{358A7D8B-0752-46C1-A0EF-E8B02A18917E}" destId="{548C7503-4933-4C20-B821-8ED415D2DB22}" srcOrd="9" destOrd="0" presId="urn:microsoft.com/office/officeart/2005/8/layout/list1"/>
    <dgm:cxn modelId="{A4AAF952-E54E-4301-BC64-AE23656AD96B}" type="presParOf" srcId="{358A7D8B-0752-46C1-A0EF-E8B02A18917E}" destId="{8E326A94-050C-41AC-A070-2F622B5678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AF3B-6EB0-4C44-AAD9-F67EE5878744}">
      <dsp:nvSpPr>
        <dsp:cNvPr id="0" name=""/>
        <dsp:cNvSpPr/>
      </dsp:nvSpPr>
      <dsp:spPr>
        <a:xfrm>
          <a:off x="5289" y="200242"/>
          <a:ext cx="2713379" cy="1085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2012-2016</a:t>
          </a:r>
        </a:p>
      </dsp:txBody>
      <dsp:txXfrm>
        <a:off x="547965" y="200242"/>
        <a:ext cx="1628028" cy="1085351"/>
      </dsp:txXfrm>
    </dsp:sp>
    <dsp:sp modelId="{5A075725-05AB-4868-92C2-624D3C3FB48F}">
      <dsp:nvSpPr>
        <dsp:cNvPr id="0" name=""/>
        <dsp:cNvSpPr/>
      </dsp:nvSpPr>
      <dsp:spPr>
        <a:xfrm>
          <a:off x="2365929" y="292497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Закон об агростраховании</a:t>
          </a:r>
        </a:p>
      </dsp:txBody>
      <dsp:txXfrm>
        <a:off x="2816350" y="292497"/>
        <a:ext cx="1351263" cy="900842"/>
      </dsp:txXfrm>
    </dsp:sp>
    <dsp:sp modelId="{CA43314D-D29E-402E-8F67-CF174F461328}">
      <dsp:nvSpPr>
        <dsp:cNvPr id="0" name=""/>
        <dsp:cNvSpPr/>
      </dsp:nvSpPr>
      <dsp:spPr>
        <a:xfrm>
          <a:off x="4302739" y="292497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Господдержка страхования животных (с 2013 г.)</a:t>
          </a:r>
        </a:p>
      </dsp:txBody>
      <dsp:txXfrm>
        <a:off x="4753160" y="292497"/>
        <a:ext cx="1351263" cy="900842"/>
      </dsp:txXfrm>
    </dsp:sp>
    <dsp:sp modelId="{7CB5AE4D-874B-4E38-8665-6039539967DB}">
      <dsp:nvSpPr>
        <dsp:cNvPr id="0" name=""/>
        <dsp:cNvSpPr/>
      </dsp:nvSpPr>
      <dsp:spPr>
        <a:xfrm>
          <a:off x="6239549" y="292497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Единая система</a:t>
          </a:r>
        </a:p>
      </dsp:txBody>
      <dsp:txXfrm>
        <a:off x="6689970" y="292497"/>
        <a:ext cx="1351263" cy="900842"/>
      </dsp:txXfrm>
    </dsp:sp>
    <dsp:sp modelId="{42C2D595-FA68-4BF2-BD96-6DDA4AE8BCB6}">
      <dsp:nvSpPr>
        <dsp:cNvPr id="0" name=""/>
        <dsp:cNvSpPr/>
      </dsp:nvSpPr>
      <dsp:spPr>
        <a:xfrm>
          <a:off x="5289" y="1437544"/>
          <a:ext cx="2713379" cy="1085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2016-2018</a:t>
          </a:r>
        </a:p>
      </dsp:txBody>
      <dsp:txXfrm>
        <a:off x="547965" y="1437544"/>
        <a:ext cx="1628028" cy="1085351"/>
      </dsp:txXfrm>
    </dsp:sp>
    <dsp:sp modelId="{714299DD-75EC-42CF-A995-EA87356EBC19}">
      <dsp:nvSpPr>
        <dsp:cNvPr id="0" name=""/>
        <dsp:cNvSpPr/>
      </dsp:nvSpPr>
      <dsp:spPr>
        <a:xfrm>
          <a:off x="2365929" y="1529798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Изменения в субсидировании АПК</a:t>
          </a:r>
        </a:p>
      </dsp:txBody>
      <dsp:txXfrm>
        <a:off x="2816350" y="1529798"/>
        <a:ext cx="1351263" cy="900842"/>
      </dsp:txXfrm>
    </dsp:sp>
    <dsp:sp modelId="{005759AB-04A3-432E-ABA0-88C08F126B78}">
      <dsp:nvSpPr>
        <dsp:cNvPr id="0" name=""/>
        <dsp:cNvSpPr/>
      </dsp:nvSpPr>
      <dsp:spPr>
        <a:xfrm>
          <a:off x="4302739" y="1529798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«Дорожная карта» мер по развитию агрострахования.</a:t>
          </a:r>
        </a:p>
      </dsp:txBody>
      <dsp:txXfrm>
        <a:off x="4753160" y="1529798"/>
        <a:ext cx="1351263" cy="900842"/>
      </dsp:txXfrm>
    </dsp:sp>
    <dsp:sp modelId="{10443FB6-0270-4318-8E58-98C31A462ECE}">
      <dsp:nvSpPr>
        <dsp:cNvPr id="0" name=""/>
        <dsp:cNvSpPr/>
      </dsp:nvSpPr>
      <dsp:spPr>
        <a:xfrm>
          <a:off x="6239549" y="1529798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Стимулирование аграриев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(несвязанное субсидирование, помощь при ЧС)</a:t>
          </a:r>
        </a:p>
      </dsp:txBody>
      <dsp:txXfrm>
        <a:off x="6689970" y="1529798"/>
        <a:ext cx="1351263" cy="900842"/>
      </dsp:txXfrm>
    </dsp:sp>
    <dsp:sp modelId="{8D8ACC9C-B9D5-4D33-BA75-6087FB2C3E8E}">
      <dsp:nvSpPr>
        <dsp:cNvPr id="0" name=""/>
        <dsp:cNvSpPr/>
      </dsp:nvSpPr>
      <dsp:spPr>
        <a:xfrm>
          <a:off x="5289" y="2674845"/>
          <a:ext cx="2713379" cy="1085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2019-…</a:t>
          </a:r>
        </a:p>
      </dsp:txBody>
      <dsp:txXfrm>
        <a:off x="547965" y="2674845"/>
        <a:ext cx="1628028" cy="1085351"/>
      </dsp:txXfrm>
    </dsp:sp>
    <dsp:sp modelId="{76C9DEF3-FCB1-4BE3-AA84-42D946986227}">
      <dsp:nvSpPr>
        <dsp:cNvPr id="0" name=""/>
        <dsp:cNvSpPr/>
      </dsp:nvSpPr>
      <dsp:spPr>
        <a:xfrm>
          <a:off x="2365929" y="2767100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Изменения закона об агростраховании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(гибкость; дистанционный мониторинг; аквакультура)</a:t>
          </a:r>
        </a:p>
      </dsp:txBody>
      <dsp:txXfrm>
        <a:off x="2816350" y="2767100"/>
        <a:ext cx="1351263" cy="900842"/>
      </dsp:txXfrm>
    </dsp:sp>
    <dsp:sp modelId="{DD8CB168-14AC-43F7-AB41-2782F2DB1852}">
      <dsp:nvSpPr>
        <dsp:cNvPr id="0" name=""/>
        <dsp:cNvSpPr/>
      </dsp:nvSpPr>
      <dsp:spPr>
        <a:xfrm>
          <a:off x="4302739" y="2767100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Восстановление системы господдержки в большинстве регионов РФ</a:t>
          </a:r>
        </a:p>
      </dsp:txBody>
      <dsp:txXfrm>
        <a:off x="4753160" y="2767100"/>
        <a:ext cx="1351263" cy="900842"/>
      </dsp:txXfrm>
    </dsp:sp>
    <dsp:sp modelId="{586E201A-4173-497A-A77A-7ECC64E2EA3E}">
      <dsp:nvSpPr>
        <dsp:cNvPr id="0" name=""/>
        <dsp:cNvSpPr/>
      </dsp:nvSpPr>
      <dsp:spPr>
        <a:xfrm>
          <a:off x="6239549" y="2767100"/>
          <a:ext cx="2252105" cy="9008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Прямой учет страхования в системе субсидирования АПК</a:t>
          </a:r>
        </a:p>
      </dsp:txBody>
      <dsp:txXfrm>
        <a:off x="6689970" y="2767100"/>
        <a:ext cx="1351263" cy="900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FF528-8AA7-4510-8127-53AC8666E735}">
      <dsp:nvSpPr>
        <dsp:cNvPr id="0" name=""/>
        <dsp:cNvSpPr/>
      </dsp:nvSpPr>
      <dsp:spPr>
        <a:xfrm>
          <a:off x="0" y="0"/>
          <a:ext cx="4824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38E42-E76D-4865-9DF5-90DB4DAFEC45}">
      <dsp:nvSpPr>
        <dsp:cNvPr id="0" name=""/>
        <dsp:cNvSpPr/>
      </dsp:nvSpPr>
      <dsp:spPr>
        <a:xfrm flipH="1">
          <a:off x="0" y="0"/>
          <a:ext cx="347559" cy="273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С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с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в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н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FF0000"/>
              </a:solidFill>
            </a:rPr>
            <a:t>о</a:t>
          </a:r>
        </a:p>
      </dsp:txBody>
      <dsp:txXfrm>
        <a:off x="0" y="0"/>
        <a:ext cx="347559" cy="2736304"/>
      </dsp:txXfrm>
    </dsp:sp>
    <dsp:sp modelId="{A9A20092-5595-4E85-A434-02B5E1B5084E}">
      <dsp:nvSpPr>
        <dsp:cNvPr id="0" name=""/>
        <dsp:cNvSpPr/>
      </dsp:nvSpPr>
      <dsp:spPr>
        <a:xfrm>
          <a:off x="419927" y="42754"/>
          <a:ext cx="3787260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Минсельхоз России </a:t>
          </a:r>
          <a:br>
            <a:rPr lang="ru-RU" sz="2000" kern="1200" dirty="0"/>
          </a:br>
          <a:r>
            <a:rPr lang="ru-RU" sz="1600" i="1" kern="1200" dirty="0"/>
            <a:t>(«19» марта 2019 г. № ЕФ-17-26/3463)</a:t>
          </a:r>
        </a:p>
      </dsp:txBody>
      <dsp:txXfrm>
        <a:off x="419927" y="42754"/>
        <a:ext cx="3787260" cy="855094"/>
      </dsp:txXfrm>
    </dsp:sp>
    <dsp:sp modelId="{15419928-6455-4A0F-8137-09CFE6832054}">
      <dsp:nvSpPr>
        <dsp:cNvPr id="0" name=""/>
        <dsp:cNvSpPr/>
      </dsp:nvSpPr>
      <dsp:spPr>
        <a:xfrm>
          <a:off x="347559" y="897849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BB2F8-3FC4-4B0B-B663-47AA2A6721EC}">
      <dsp:nvSpPr>
        <dsp:cNvPr id="0" name=""/>
        <dsp:cNvSpPr/>
      </dsp:nvSpPr>
      <dsp:spPr>
        <a:xfrm>
          <a:off x="419927" y="940604"/>
          <a:ext cx="3787260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Минфин России </a:t>
          </a:r>
          <a:br>
            <a:rPr lang="ru-RU" sz="2000" kern="1200" dirty="0"/>
          </a:br>
          <a:r>
            <a:rPr lang="ru-RU" sz="1600" i="1" kern="1200" dirty="0"/>
            <a:t>(«15» марта 2019 г. №05-04-12/17308)</a:t>
          </a:r>
        </a:p>
      </dsp:txBody>
      <dsp:txXfrm>
        <a:off x="419927" y="940604"/>
        <a:ext cx="3787260" cy="855094"/>
      </dsp:txXfrm>
    </dsp:sp>
    <dsp:sp modelId="{B9B67632-3199-431D-901D-B44488B9185B}">
      <dsp:nvSpPr>
        <dsp:cNvPr id="0" name=""/>
        <dsp:cNvSpPr/>
      </dsp:nvSpPr>
      <dsp:spPr>
        <a:xfrm>
          <a:off x="347559" y="1795699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FCD52-2E8B-4186-A35F-4736CE1A2F97}">
      <dsp:nvSpPr>
        <dsp:cNvPr id="0" name=""/>
        <dsp:cNvSpPr/>
      </dsp:nvSpPr>
      <dsp:spPr>
        <a:xfrm>
          <a:off x="419927" y="1838454"/>
          <a:ext cx="3787260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Банк России </a:t>
          </a:r>
          <a:br>
            <a:rPr lang="ru-RU" sz="2000" kern="1200" dirty="0"/>
          </a:br>
          <a:r>
            <a:rPr lang="ru-RU" sz="1600" i="1" kern="1200" dirty="0"/>
            <a:t>(«14» марта 2019 г. № 53-1-4-8/819)</a:t>
          </a:r>
        </a:p>
      </dsp:txBody>
      <dsp:txXfrm>
        <a:off x="419927" y="1838454"/>
        <a:ext cx="3787260" cy="855094"/>
      </dsp:txXfrm>
    </dsp:sp>
    <dsp:sp modelId="{535CECA1-4096-4DD3-BF56-D111084999AC}">
      <dsp:nvSpPr>
        <dsp:cNvPr id="0" name=""/>
        <dsp:cNvSpPr/>
      </dsp:nvSpPr>
      <dsp:spPr>
        <a:xfrm>
          <a:off x="347559" y="2693549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5DEEE-2FC6-411A-AA45-FF2B0D82FB0E}">
      <dsp:nvSpPr>
        <dsp:cNvPr id="0" name=""/>
        <dsp:cNvSpPr/>
      </dsp:nvSpPr>
      <dsp:spPr>
        <a:xfrm>
          <a:off x="2477679" y="168"/>
          <a:ext cx="3711984" cy="137113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Порог: </a:t>
          </a:r>
          <a:r>
            <a:rPr lang="ru-RU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0%</a:t>
          </a:r>
          <a:r>
            <a:rPr lang="ru-RU" sz="11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вместо </a:t>
          </a:r>
          <a:r>
            <a:rPr lang="ru-RU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20%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Франшиза (урожай): </a:t>
          </a:r>
          <a:r>
            <a:rPr lang="ru-RU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10</a:t>
          </a:r>
          <a:r>
            <a:rPr lang="en-US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-</a:t>
          </a:r>
          <a:r>
            <a:rPr lang="ru-RU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5</a:t>
          </a:r>
          <a:r>
            <a:rPr lang="en-US" sz="1100" b="1" kern="1200" dirty="0">
              <a:solidFill>
                <a:srgbClr val="CA3F3C"/>
              </a:solidFill>
              <a:latin typeface="+mj-lt"/>
              <a:cs typeface="Arial" panose="020B0604020202020204" pitchFamily="34" charset="0"/>
            </a:rPr>
            <a:t>0 % </a:t>
          </a:r>
          <a:r>
            <a:rPr lang="ru-RU" sz="1100" kern="1200" dirty="0">
              <a:solidFill>
                <a:schemeClr val="tx1"/>
              </a:solidFill>
              <a:latin typeface="+mj-lt"/>
            </a:rPr>
            <a:t>страховой суммы</a:t>
          </a:r>
          <a:r>
            <a:rPr lang="en-US" sz="11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100" i="1" kern="1200" dirty="0">
              <a:solidFill>
                <a:schemeClr val="tx1"/>
              </a:solidFill>
              <a:latin typeface="+mj-lt"/>
            </a:rPr>
            <a:t>(</a:t>
          </a:r>
          <a:r>
            <a:rPr lang="ru-RU" sz="1100" i="1" kern="1200" dirty="0">
              <a:solidFill>
                <a:schemeClr val="tx1"/>
              </a:solidFill>
              <a:latin typeface="+mj-lt"/>
            </a:rPr>
            <a:t>вместо </a:t>
          </a:r>
          <a:r>
            <a:rPr lang="en-US" sz="1100" i="1" kern="1200" baseline="0" dirty="0">
              <a:solidFill>
                <a:schemeClr val="tx1"/>
              </a:solidFill>
              <a:latin typeface="+mj-lt"/>
            </a:rPr>
            <a:t>0-30 %</a:t>
          </a:r>
          <a:r>
            <a:rPr lang="ru-RU" sz="1100" i="1" kern="1200" baseline="0" dirty="0">
              <a:solidFill>
                <a:schemeClr val="tx1"/>
              </a:solidFill>
              <a:latin typeface="+mj-lt"/>
            </a:rPr>
            <a:t>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Страховая сумма: </a:t>
          </a: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A3F3C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100-70 %</a:t>
          </a:r>
          <a:r>
            <a: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 </a:t>
          </a:r>
          <a:r>
            <a: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rPr>
            <a:t>страховой стоимости </a:t>
          </a:r>
          <a:r>
            <a:rPr lang="en-US" sz="1100" i="1" kern="1200" dirty="0">
              <a:solidFill>
                <a:schemeClr val="tx1"/>
              </a:solidFill>
              <a:latin typeface="+mj-lt"/>
            </a:rPr>
            <a:t>(</a:t>
          </a:r>
          <a:r>
            <a:rPr lang="ru-RU" sz="1100" i="1" kern="1200" dirty="0">
              <a:solidFill>
                <a:schemeClr val="tx1"/>
              </a:solidFill>
              <a:latin typeface="+mj-lt"/>
            </a:rPr>
            <a:t>вместо 1</a:t>
          </a:r>
          <a:r>
            <a:rPr lang="en-US" sz="1100" i="1" kern="1200" dirty="0">
              <a:solidFill>
                <a:schemeClr val="tx1"/>
              </a:solidFill>
              <a:latin typeface="+mj-lt"/>
            </a:rPr>
            <a:t>00-80 %)</a:t>
          </a:r>
          <a:endParaRPr lang="ru-RU" sz="1100" i="1" kern="1200" dirty="0">
            <a:solidFill>
              <a:schemeClr val="tx1"/>
            </a:solidFill>
            <a:latin typeface="+mj-lt"/>
          </a:endParaRPr>
        </a:p>
      </dsp:txBody>
      <dsp:txXfrm>
        <a:off x="2477679" y="171560"/>
        <a:ext cx="3197808" cy="1028353"/>
      </dsp:txXfrm>
    </dsp:sp>
    <dsp:sp modelId="{C98AB623-4A77-4508-B231-A7BFE7BC4C88}">
      <dsp:nvSpPr>
        <dsp:cNvPr id="0" name=""/>
        <dsp:cNvSpPr/>
      </dsp:nvSpPr>
      <dsp:spPr>
        <a:xfrm>
          <a:off x="3023" y="221033"/>
          <a:ext cx="2474656" cy="9294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1. Снятие порога и расширение уровня франшиз</a:t>
          </a:r>
        </a:p>
      </dsp:txBody>
      <dsp:txXfrm>
        <a:off x="48393" y="266403"/>
        <a:ext cx="2383916" cy="838668"/>
      </dsp:txXfrm>
    </dsp:sp>
    <dsp:sp modelId="{610D8C57-3D5D-437E-BADE-152F0B7F3EAE}">
      <dsp:nvSpPr>
        <dsp:cNvPr id="0" name=""/>
        <dsp:cNvSpPr/>
      </dsp:nvSpPr>
      <dsp:spPr>
        <a:xfrm>
          <a:off x="2477679" y="1464247"/>
          <a:ext cx="3711984" cy="121088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/>
            <a:t>+ риски</a:t>
          </a:r>
          <a:r>
            <a:rPr lang="ru-RU" sz="1100" kern="1200" baseline="0" dirty="0"/>
            <a:t>: сильный ливень, сильный или продолжительный дождь, раннее появление или установление снежного покрова, промерзание верхнего слоя почвы</a:t>
          </a:r>
          <a:endParaRPr lang="ru-RU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b="1" kern="1200" dirty="0">
            <a:solidFill>
              <a:srgbClr val="CA3F3C"/>
            </a:solidFill>
            <a:latin typeface="+mj-lt"/>
            <a:cs typeface="Arial" panose="020B0604020202020204" pitchFamily="34" charset="0"/>
          </a:endParaRPr>
        </a:p>
      </dsp:txBody>
      <dsp:txXfrm>
        <a:off x="2477679" y="1615608"/>
        <a:ext cx="3257901" cy="908167"/>
      </dsp:txXfrm>
    </dsp:sp>
    <dsp:sp modelId="{2F239E29-2131-4C9D-81A4-F3E51A3F0F4A}">
      <dsp:nvSpPr>
        <dsp:cNvPr id="0" name=""/>
        <dsp:cNvSpPr/>
      </dsp:nvSpPr>
      <dsp:spPr>
        <a:xfrm>
          <a:off x="3023" y="1604988"/>
          <a:ext cx="2474656" cy="9294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2. Расширение перечня рисков </a:t>
          </a:r>
        </a:p>
      </dsp:txBody>
      <dsp:txXfrm>
        <a:off x="48393" y="1650358"/>
        <a:ext cx="2383916" cy="838668"/>
      </dsp:txXfrm>
    </dsp:sp>
    <dsp:sp modelId="{F3059C24-A684-4576-AD9D-1995E85AA4F2}">
      <dsp:nvSpPr>
        <dsp:cNvPr id="0" name=""/>
        <dsp:cNvSpPr/>
      </dsp:nvSpPr>
      <dsp:spPr>
        <a:xfrm>
          <a:off x="2477679" y="2768077"/>
          <a:ext cx="3711984" cy="1438603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Можно застраховать урожай как по мультирисковой программе, так и по перечню отдельных рисков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i="1" kern="1200" dirty="0"/>
            <a:t>Но: не решается задача адаптации условий страхования к особенностям некоторых направлений (страхование озимых, индексное страхование затрат, теплицы и др.)</a:t>
          </a:r>
        </a:p>
      </dsp:txBody>
      <dsp:txXfrm>
        <a:off x="2477679" y="2947902"/>
        <a:ext cx="3172508" cy="1078953"/>
      </dsp:txXfrm>
    </dsp:sp>
    <dsp:sp modelId="{0737D471-93B2-4B02-B582-A0A734A039A9}">
      <dsp:nvSpPr>
        <dsp:cNvPr id="0" name=""/>
        <dsp:cNvSpPr/>
      </dsp:nvSpPr>
      <dsp:spPr>
        <a:xfrm>
          <a:off x="0" y="3051003"/>
          <a:ext cx="2474656" cy="9294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</a:t>
          </a:r>
          <a:r>
            <a:rPr lang="ru-RU" sz="1600" kern="1200" dirty="0"/>
            <a:t>. Возможность страхования отдельных рисков</a:t>
          </a:r>
        </a:p>
      </dsp:txBody>
      <dsp:txXfrm>
        <a:off x="45370" y="3096373"/>
        <a:ext cx="2383916" cy="838668"/>
      </dsp:txXfrm>
    </dsp:sp>
    <dsp:sp modelId="{14924CD8-C428-45D8-AD32-4F19A72BA91B}">
      <dsp:nvSpPr>
        <dsp:cNvPr id="0" name=""/>
        <dsp:cNvSpPr/>
      </dsp:nvSpPr>
      <dsp:spPr>
        <a:xfrm>
          <a:off x="2448266" y="4254453"/>
          <a:ext cx="3715612" cy="92940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Экспертиза может проводиться на основании материалов, полученных в результате авиационного или космического мониторинга</a:t>
          </a:r>
        </a:p>
      </dsp:txBody>
      <dsp:txXfrm>
        <a:off x="2448266" y="4370629"/>
        <a:ext cx="3367084" cy="697056"/>
      </dsp:txXfrm>
    </dsp:sp>
    <dsp:sp modelId="{944E5054-9111-4260-8D6C-65F705D02C63}">
      <dsp:nvSpPr>
        <dsp:cNvPr id="0" name=""/>
        <dsp:cNvSpPr/>
      </dsp:nvSpPr>
      <dsp:spPr>
        <a:xfrm>
          <a:off x="0" y="4299622"/>
          <a:ext cx="2477075" cy="9294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4. Правовой статус космического мониторинга</a:t>
          </a:r>
        </a:p>
      </dsp:txBody>
      <dsp:txXfrm>
        <a:off x="45370" y="4344992"/>
        <a:ext cx="2386335" cy="838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B587B-B330-4E3F-941A-555558EF786F}">
      <dsp:nvSpPr>
        <dsp:cNvPr id="0" name=""/>
        <dsp:cNvSpPr/>
      </dsp:nvSpPr>
      <dsp:spPr>
        <a:xfrm>
          <a:off x="107736" y="0"/>
          <a:ext cx="6708394" cy="9721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Выбрать </a:t>
          </a:r>
          <a:r>
            <a:rPr lang="ru-RU" sz="1900" kern="1200" dirty="0" err="1"/>
            <a:t>сельхозкультуру</a:t>
          </a:r>
          <a:r>
            <a:rPr lang="ru-RU" sz="1900" kern="1200" dirty="0"/>
            <a:t> (группу многолетних насаждений), которую планируете застраховать</a:t>
          </a:r>
        </a:p>
      </dsp:txBody>
      <dsp:txXfrm>
        <a:off x="136208" y="28472"/>
        <a:ext cx="5545661" cy="915177"/>
      </dsp:txXfrm>
    </dsp:sp>
    <dsp:sp modelId="{6FD73503-01C2-441D-8BE5-D9B4D397FABF}">
      <dsp:nvSpPr>
        <dsp:cNvPr id="0" name=""/>
        <dsp:cNvSpPr/>
      </dsp:nvSpPr>
      <dsp:spPr>
        <a:xfrm>
          <a:off x="500951" y="1107138"/>
          <a:ext cx="6708394" cy="972121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Ознакомиться с едиными правилами страхования (размещены на сайте НСА)</a:t>
          </a:r>
        </a:p>
      </dsp:txBody>
      <dsp:txXfrm>
        <a:off x="529423" y="1135610"/>
        <a:ext cx="5518619" cy="915177"/>
      </dsp:txXfrm>
    </dsp:sp>
    <dsp:sp modelId="{4C6EB766-E259-48EA-B65A-1D694470D438}">
      <dsp:nvSpPr>
        <dsp:cNvPr id="0" name=""/>
        <dsp:cNvSpPr/>
      </dsp:nvSpPr>
      <dsp:spPr>
        <a:xfrm>
          <a:off x="1001902" y="2214276"/>
          <a:ext cx="6708394" cy="97212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Выбрать страховую компанию (перечень компаний размещен на сайте НСА) </a:t>
          </a:r>
        </a:p>
      </dsp:txBody>
      <dsp:txXfrm>
        <a:off x="1030374" y="2242748"/>
        <a:ext cx="5518619" cy="915177"/>
      </dsp:txXfrm>
    </dsp:sp>
    <dsp:sp modelId="{10A3E5EE-68A9-42FE-8A91-DF66E2F61CF6}">
      <dsp:nvSpPr>
        <dsp:cNvPr id="0" name=""/>
        <dsp:cNvSpPr/>
      </dsp:nvSpPr>
      <dsp:spPr>
        <a:xfrm>
          <a:off x="1502854" y="3321415"/>
          <a:ext cx="6708394" cy="972121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Выбрать программу страхования (риски, франшизу, страховую сумму)</a:t>
          </a:r>
        </a:p>
      </dsp:txBody>
      <dsp:txXfrm>
        <a:off x="1531326" y="3349887"/>
        <a:ext cx="5518619" cy="915177"/>
      </dsp:txXfrm>
    </dsp:sp>
    <dsp:sp modelId="{9C52AB0D-CA45-4E25-9A20-7E63BE5547AE}">
      <dsp:nvSpPr>
        <dsp:cNvPr id="0" name=""/>
        <dsp:cNvSpPr/>
      </dsp:nvSpPr>
      <dsp:spPr>
        <a:xfrm>
          <a:off x="2003805" y="4428553"/>
          <a:ext cx="6708394" cy="97212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Заключить договор страхования</a:t>
          </a:r>
        </a:p>
      </dsp:txBody>
      <dsp:txXfrm>
        <a:off x="2032277" y="4457025"/>
        <a:ext cx="5518619" cy="915177"/>
      </dsp:txXfrm>
    </dsp:sp>
    <dsp:sp modelId="{3694C08F-0A94-4B9A-A374-5DA3A004C200}">
      <dsp:nvSpPr>
        <dsp:cNvPr id="0" name=""/>
        <dsp:cNvSpPr/>
      </dsp:nvSpPr>
      <dsp:spPr>
        <a:xfrm>
          <a:off x="6076515" y="710188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218688" y="710188"/>
        <a:ext cx="347532" cy="475488"/>
      </dsp:txXfrm>
    </dsp:sp>
    <dsp:sp modelId="{47ABF09A-08DE-4921-A2EF-6494348F1600}">
      <dsp:nvSpPr>
        <dsp:cNvPr id="0" name=""/>
        <dsp:cNvSpPr/>
      </dsp:nvSpPr>
      <dsp:spPr>
        <a:xfrm>
          <a:off x="6577466" y="1817327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719639" y="1817327"/>
        <a:ext cx="347532" cy="475488"/>
      </dsp:txXfrm>
    </dsp:sp>
    <dsp:sp modelId="{276520B5-C5C5-4C3E-B631-44F2EF951D60}">
      <dsp:nvSpPr>
        <dsp:cNvPr id="0" name=""/>
        <dsp:cNvSpPr/>
      </dsp:nvSpPr>
      <dsp:spPr>
        <a:xfrm>
          <a:off x="7078418" y="2908263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7220591" y="2908263"/>
        <a:ext cx="347532" cy="475488"/>
      </dsp:txXfrm>
    </dsp:sp>
    <dsp:sp modelId="{54BBDFF9-A8EB-4B4E-BC5D-B8004C351123}">
      <dsp:nvSpPr>
        <dsp:cNvPr id="0" name=""/>
        <dsp:cNvSpPr/>
      </dsp:nvSpPr>
      <dsp:spPr>
        <a:xfrm>
          <a:off x="7579369" y="4026203"/>
          <a:ext cx="631878" cy="6318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7721542" y="4026203"/>
        <a:ext cx="347532" cy="475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7A652-A69D-4FB2-AD8E-71BAD563DFF8}">
      <dsp:nvSpPr>
        <dsp:cNvPr id="0" name=""/>
        <dsp:cNvSpPr/>
      </dsp:nvSpPr>
      <dsp:spPr>
        <a:xfrm>
          <a:off x="0" y="343965"/>
          <a:ext cx="8160568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51" tIns="458216" rIns="633351" bIns="156464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Одно или несколько событий, предусмотренных ФЗ 260</a:t>
          </a:r>
        </a:p>
      </dsp:txBody>
      <dsp:txXfrm>
        <a:off x="0" y="343965"/>
        <a:ext cx="8160568" cy="1212750"/>
      </dsp:txXfrm>
    </dsp:sp>
    <dsp:sp modelId="{7D561C0D-0F4A-4491-A09B-F99E7DC24FE3}">
      <dsp:nvSpPr>
        <dsp:cNvPr id="0" name=""/>
        <dsp:cNvSpPr/>
      </dsp:nvSpPr>
      <dsp:spPr>
        <a:xfrm>
          <a:off x="408028" y="19245"/>
          <a:ext cx="5712397" cy="6494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15" tIns="0" rIns="2159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Перечень рисков</a:t>
          </a:r>
        </a:p>
      </dsp:txBody>
      <dsp:txXfrm>
        <a:off x="439731" y="50948"/>
        <a:ext cx="5648991" cy="586034"/>
      </dsp:txXfrm>
    </dsp:sp>
    <dsp:sp modelId="{42534F6C-1929-4453-BC95-3B812B07FBCB}">
      <dsp:nvSpPr>
        <dsp:cNvPr id="0" name=""/>
        <dsp:cNvSpPr/>
      </dsp:nvSpPr>
      <dsp:spPr>
        <a:xfrm>
          <a:off x="0" y="2000236"/>
          <a:ext cx="8160568" cy="152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51" tIns="458216" rIns="633351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Один или несколько видов с/х культур, посадок многолетних насаждений, на всей площади земельных участков в субъекте РФ</a:t>
          </a:r>
        </a:p>
      </dsp:txBody>
      <dsp:txXfrm>
        <a:off x="0" y="2000236"/>
        <a:ext cx="8160568" cy="1524600"/>
      </dsp:txXfrm>
    </dsp:sp>
    <dsp:sp modelId="{FAEEF703-5433-4302-ADF3-6BB90AA9BE13}">
      <dsp:nvSpPr>
        <dsp:cNvPr id="0" name=""/>
        <dsp:cNvSpPr/>
      </dsp:nvSpPr>
      <dsp:spPr>
        <a:xfrm>
          <a:off x="408028" y="1675516"/>
          <a:ext cx="5712397" cy="6494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15" tIns="0" rIns="2159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Объекты страхования</a:t>
          </a:r>
        </a:p>
      </dsp:txBody>
      <dsp:txXfrm>
        <a:off x="439731" y="1707219"/>
        <a:ext cx="5648991" cy="586034"/>
      </dsp:txXfrm>
    </dsp:sp>
    <dsp:sp modelId="{8E326A94-050C-41AC-A070-2F622B567862}">
      <dsp:nvSpPr>
        <dsp:cNvPr id="0" name=""/>
        <dsp:cNvSpPr/>
      </dsp:nvSpPr>
      <dsp:spPr>
        <a:xfrm>
          <a:off x="0" y="3968356"/>
          <a:ext cx="8160568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51" tIns="458216" rIns="633351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До момента прекращения вегетации многолетних насаждений</a:t>
          </a:r>
        </a:p>
      </dsp:txBody>
      <dsp:txXfrm>
        <a:off x="0" y="3968356"/>
        <a:ext cx="8160568" cy="1212750"/>
      </dsp:txXfrm>
    </dsp:sp>
    <dsp:sp modelId="{3C5F697C-676C-4FF6-BEAA-97B9A0A54F66}">
      <dsp:nvSpPr>
        <dsp:cNvPr id="0" name=""/>
        <dsp:cNvSpPr/>
      </dsp:nvSpPr>
      <dsp:spPr>
        <a:xfrm>
          <a:off x="408028" y="3643636"/>
          <a:ext cx="5712397" cy="6494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15" tIns="0" rIns="2159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Период страхования</a:t>
          </a:r>
        </a:p>
      </dsp:txBody>
      <dsp:txXfrm>
        <a:off x="439731" y="3675339"/>
        <a:ext cx="5648991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0.39901</cdr:x>
      <cdr:y>0.21726</cdr:y>
    </cdr:from>
    <cdr:to>
      <cdr:x>0.76636</cdr:x>
      <cdr:y>0.52764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25AE21A9-FE25-4D74-8D3A-B9C592E61F4D}"/>
            </a:ext>
          </a:extLst>
        </cdr:cNvPr>
        <cdr:cNvCxnSpPr/>
      </cdr:nvCxnSpPr>
      <cdr:spPr>
        <a:xfrm xmlns:a="http://schemas.openxmlformats.org/drawingml/2006/main">
          <a:off x="1407865" y="504056"/>
          <a:ext cx="1296153" cy="720086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0.58268</cdr:x>
      <cdr:y>0.15519</cdr:y>
    </cdr:from>
    <cdr:to>
      <cdr:x>0.90921</cdr:x>
      <cdr:y>0.31036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5937" y="360040"/>
          <a:ext cx="1152126" cy="359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≈</a:t>
          </a:r>
          <a:r>
            <a: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 7,1</a:t>
          </a:r>
        </a:p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0.51758</cdr:x>
      <cdr:y>0.09311</cdr:y>
    </cdr:from>
    <cdr:to>
      <cdr:x>0.88493</cdr:x>
      <cdr:y>0.40349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10294DEA-AFAA-4211-A80C-E513498BEEF4}"/>
            </a:ext>
          </a:extLst>
        </cdr:cNvPr>
        <cdr:cNvCxnSpPr/>
      </cdr:nvCxnSpPr>
      <cdr:spPr>
        <a:xfrm xmlns:a="http://schemas.openxmlformats.org/drawingml/2006/main">
          <a:off x="1826223" y="216024"/>
          <a:ext cx="1296154" cy="720092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0.64003</cdr:x>
      <cdr:y>0.06208</cdr:y>
    </cdr:from>
    <cdr:to>
      <cdr:x>0.96656</cdr:x>
      <cdr:y>0.21724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58271" y="144016"/>
          <a:ext cx="1152126" cy="359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≈</a:t>
          </a:r>
          <a:r>
            <a: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 2,5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60613-D160-44E4-B65E-87F79D8926B0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558C-95F9-47C5-8437-7423433E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9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C1A2-F495-41DA-9342-0E7F8F04C98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5CD-7AFB-4C09-8717-AF3AF4E7F5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10A09-4B6A-4033-9A24-35A71D6812E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2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8E980-3B96-4DBF-8B16-39884304D0B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06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DE19-D4AF-481D-AEBD-30590ED4840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0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3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2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26C08-1D9D-4D59-8C2B-36302681FAE2}" type="datetime1">
              <a:rPr lang="ru-RU" smtClean="0"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377D-E241-4D22-9A93-1E8B85A877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140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3369C-52FD-4A86-90F6-1CF1881AF422}" type="datetime1">
              <a:rPr lang="ru-RU" smtClean="0">
                <a:solidFill>
                  <a:prstClr val="black"/>
                </a:solidFill>
              </a:rPr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DB25-4203-4C91-A1E2-8E0A632A4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242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9FAAC-6D4F-4595-A8F7-5DDD7543F825}" type="datetime1">
              <a:rPr lang="ru-RU" smtClean="0">
                <a:solidFill>
                  <a:prstClr val="black"/>
                </a:solidFill>
              </a:rPr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06-9203-4527-8B0D-15B0E628C8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5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CD9-E925-40B7-9FAA-AAB5BC0E232D}" type="datetime1">
              <a:rPr lang="ru-RU" smtClean="0">
                <a:solidFill>
                  <a:prstClr val="black"/>
                </a:solidFill>
              </a:rPr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0389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24746"/>
            <a:ext cx="8229600" cy="50014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11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416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RuchkaYB\Desktop\1351134023_www.radionetplus.ru_2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181475"/>
            <a:ext cx="918051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78"/>
            <a:ext cx="2895600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8" y="324412"/>
            <a:ext cx="611694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762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634082"/>
          </a:xfrm>
          <a:prstGeom prst="rect">
            <a:avLst/>
          </a:prstGeom>
        </p:spPr>
        <p:txBody>
          <a:bodyPr lIns="36000" rIns="36000"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44616"/>
          </a:xfrm>
        </p:spPr>
        <p:txBody>
          <a:bodyPr lIns="72000" rIns="72000"/>
          <a:lstStyle>
            <a:lvl1pPr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342900" indent="-342900">
              <a:buClrTx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907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320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1114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999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F8153-0D8B-4FDC-91B5-B60980DC1B00}" type="datetime1">
              <a:rPr lang="ru-RU" smtClean="0">
                <a:solidFill>
                  <a:prstClr val="black"/>
                </a:solidFill>
              </a:rPr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01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Pictures\агрокультура биждов\champs-ciel-bleu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51034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3509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885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Agriculture-Industry-Electric-Motors-Industrial-Fan-Blowers-Stiavelli-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7264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Pictures\агрокультура биждов\2015120105135819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1059"/>
            <a:ext cx="9144000" cy="687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4473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Asus\Pictures\агрокультура биждов\plant-hay-field-wheat-prairie-summer-food-harvest-crop-soil-agriculture-stubble-clouds-grassland-straw-harvested-straw-bales-rural-area-grass-family-straw-rent-132836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394" y="0"/>
            <a:ext cx="916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43748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agriculture-1373015383H4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8844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Agriculture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27052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4559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whea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572032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404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1B5B-B67D-4CB8-81F4-508C4FA5E48A}" type="datetime1">
              <a:rPr lang="ru-RU" smtClean="0">
                <a:solidFill>
                  <a:prstClr val="white"/>
                </a:solidFill>
              </a:rPr>
              <a:t>19.11.2019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101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sus\Pictures\агрокультура биждов\tractor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360" y="0"/>
            <a:ext cx="9153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6828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agricultur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252"/>
            <a:ext cx="9144000" cy="68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7875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102482-004-72D1229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81527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Pictures\агрокультура биждов\agriculture (1)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53610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RuchkaYB\Desktop\1351134023_www.radionetplus.ru_2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181475"/>
            <a:ext cx="918051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78"/>
            <a:ext cx="2895600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8" y="324412"/>
            <a:ext cx="611694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69197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634082"/>
          </a:xfrm>
          <a:prstGeom prst="rect">
            <a:avLst/>
          </a:prstGeom>
        </p:spPr>
        <p:txBody>
          <a:bodyPr lIns="36000" rIns="36000"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44616"/>
          </a:xfrm>
        </p:spPr>
        <p:txBody>
          <a:bodyPr lIns="72000" rIns="72000"/>
          <a:lstStyle>
            <a:lvl1pPr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342900" indent="-342900">
              <a:buClrTx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0390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3088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775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1043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Pictures\агрокультура биждов\champs-ciel-bleu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65375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3FC5-A3AD-484C-8CB7-9BD15490E4B4}" type="datetime1">
              <a:rPr lang="ru-RU" smtClean="0">
                <a:solidFill>
                  <a:prstClr val="white"/>
                </a:solidFill>
              </a:rPr>
              <a:t>19.11.2019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306D-FB38-4C2C-8D44-F9671E0B75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183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766201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601645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Agriculture-Industry-Electric-Motors-Industrial-Fan-Blowers-Stiavelli-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669637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Pictures\агрокультура биждов\2015120105135819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1059"/>
            <a:ext cx="9144000" cy="687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398130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Asus\Pictures\агрокультура биждов\plant-hay-field-wheat-prairie-summer-food-harvest-crop-soil-agriculture-stubble-clouds-grassland-straw-harvested-straw-bales-rural-area-grass-family-straw-rent-132836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394" y="0"/>
            <a:ext cx="9161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5933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agriculture-1373015383H48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182129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Agriculture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27052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01574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wheat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04818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22452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sus\Pictures\агрокультура биждов\tractor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360" y="0"/>
            <a:ext cx="9153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2848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84CE0-4560-480E-B53E-8A3EF415099C}" type="datetime1">
              <a:rPr lang="ru-RU" smtClean="0">
                <a:solidFill>
                  <a:prstClr val="black"/>
                </a:solidFill>
              </a:rPr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0964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agricultur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252"/>
            <a:ext cx="9144000" cy="68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84342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102482-004-72D1229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481047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Pictures\агрокультура биждов\agriculture (1)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997892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5" y="620688"/>
            <a:ext cx="8118901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Picture 2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8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76406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-1" y="273160"/>
            <a:ext cx="9144001" cy="658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89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8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33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306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68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73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8" y="324412"/>
            <a:ext cx="611694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653800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526" y="1484784"/>
            <a:ext cx="8730970" cy="5040560"/>
          </a:xfrm>
        </p:spPr>
        <p:txBody>
          <a:bodyPr lIns="71997" rIns="71997"/>
          <a:lstStyle>
            <a:lvl1pPr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82" indent="-342882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065794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7587865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608747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30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7309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30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8994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1C9AC-39E4-4EE5-A43A-BFA30228FE77}" type="datetime1">
              <a:rPr lang="ru-RU" smtClean="0">
                <a:solidFill>
                  <a:prstClr val="white"/>
                </a:solidFill>
              </a:rPr>
              <a:t>19.11.2019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E828D-CE99-45CD-8D11-2FBF56DA77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346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30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93685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70556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302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468783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8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84854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102482-004-72D1229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94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 defTabSz="914354"/>
            <a:fld id="{7991DEB4-17E9-4A42-9923-3EEE1C321D28}" type="slidenum">
              <a:rPr lang="ru-RU" smtClean="0">
                <a:solidFill>
                  <a:srgbClr val="005910"/>
                </a:solidFill>
              </a:rPr>
              <a:pPr defTabSz="914354"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454217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-1" y="273160"/>
            <a:ext cx="9144001" cy="658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81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72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33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298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64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69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8" y="324412"/>
            <a:ext cx="611694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95053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526" y="1484784"/>
            <a:ext cx="8730970" cy="5040560"/>
          </a:xfrm>
        </p:spPr>
        <p:txBody>
          <a:bodyPr lIns="71997" rIns="71997"/>
          <a:lstStyle>
            <a:lvl1pPr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82" indent="-342882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0274544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364245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0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3950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4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1107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14587-6598-44BE-A4FF-85349FF1F54D}" type="datetime1">
              <a:rPr lang="ru-RU" smtClean="0">
                <a:solidFill>
                  <a:prstClr val="black"/>
                </a:solidFill>
              </a:rPr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7220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4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298219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4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0918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0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31074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4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79794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90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12655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102482-004-72D1229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 defTabSz="914354"/>
            <a:fld id="{7991DEB4-17E9-4A42-9923-3EEE1C321D28}" type="slidenum">
              <a:rPr lang="ru-RU" smtClean="0">
                <a:solidFill>
                  <a:srgbClr val="005910"/>
                </a:solidFill>
              </a:rPr>
              <a:pPr defTabSz="914354"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2935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-1" y="273160"/>
            <a:ext cx="9144001" cy="658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57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4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30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274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52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57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8" y="324412"/>
            <a:ext cx="611694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15013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meniul De Rapita, Semințe Oleaginoase De Rapiță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378760"/>
            <a:ext cx="9144001" cy="64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57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4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30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274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52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57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8" y="324412"/>
            <a:ext cx="611694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340541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ltură, Brazde, Solului, Semințele, Pregătire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54032"/>
            <a:ext cx="9144005" cy="640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57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4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30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274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52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57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8" y="324412"/>
            <a:ext cx="611694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240960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z, Cereale, Ureche, Awns, Iarba, Plantelor, Cultură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51340"/>
            <a:ext cx="9144005" cy="64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57"/>
            <a:ext cx="2895600" cy="293117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defTabSz="914354"/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36684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" y="30830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flipV="1">
            <a:off x="5384224" y="360274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5384252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 userDrawn="1"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 userDrawn="1"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 bwMode="invGray">
          <a:xfrm>
            <a:off x="8936857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98" y="324412"/>
            <a:ext cx="611694" cy="22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48958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92C94-BE10-4E85-A060-C683D66550A7}" type="datetime1">
              <a:rPr lang="ru-RU" smtClean="0">
                <a:solidFill>
                  <a:prstClr val="black"/>
                </a:solidFill>
              </a:rPr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813C-DA1B-4632-B230-A88399D34F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1298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526" y="1484784"/>
            <a:ext cx="8730970" cy="5040560"/>
          </a:xfrm>
        </p:spPr>
        <p:txBody>
          <a:bodyPr lIns="71997" rIns="71997"/>
          <a:lstStyle>
            <a:lvl1pPr>
              <a:defRPr sz="23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882" indent="-342882">
              <a:buClrTx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701301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370929" cy="63408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4233839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66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53106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70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783236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70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96718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66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568502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70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32945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66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404948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d921c2055569a42a87135ca5ea45eeb808519518_origina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44"/>
            <a:ext cx="9144000" cy="68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66"/>
            <a:ext cx="2133600" cy="268139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0000"/>
                </a:solidFill>
              </a:rPr>
              <a:pPr defTabSz="914354"/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93389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Pictures\агрокультура биждов\champs-ciel-bleu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62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 defTabSz="914354"/>
            <a:fld id="{7991DEB4-17E9-4A42-9923-3EEE1C321D28}" type="slidenum">
              <a:rPr lang="ru-RU" smtClean="0">
                <a:solidFill>
                  <a:srgbClr val="005910"/>
                </a:solidFill>
              </a:rPr>
              <a:pPr defTabSz="914354"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2153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D68E-726F-418A-BA54-42AA7E369548}" type="datetime1">
              <a:rPr lang="ru-RU" smtClean="0">
                <a:solidFill>
                  <a:prstClr val="white"/>
                </a:solidFill>
              </a:rPr>
              <a:t>19.11.2019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CB01-F7DF-496D-BD34-ECC02C8D9C5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70870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Pictures\агрокультура биждов\102482-004-72D1229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62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 defTabSz="914354"/>
            <a:fld id="{7991DEB4-17E9-4A42-9923-3EEE1C321D28}" type="slidenum">
              <a:rPr lang="ru-RU" smtClean="0">
                <a:solidFill>
                  <a:srgbClr val="005910"/>
                </a:solidFill>
              </a:rPr>
              <a:pPr defTabSz="914354"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731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Pictures\агрокультура биждов\78429187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72" y="0"/>
            <a:ext cx="9152072" cy="6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74904" y="6545270"/>
            <a:ext cx="2133600" cy="2681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54"/>
            <a:fld id="{7991DEB4-17E9-4A42-9923-3EEE1C321D28}" type="slidenum">
              <a:rPr lang="ru-RU" sz="1900" smtClean="0">
                <a:solidFill>
                  <a:srgbClr val="005910"/>
                </a:solidFill>
              </a:rPr>
              <a:pPr defTabSz="914354"/>
              <a:t>‹#›</a:t>
            </a:fld>
            <a:endParaRPr lang="ru-RU" sz="1900" dirty="0">
              <a:solidFill>
                <a:srgbClr val="00591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8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6120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4480" y="2272"/>
            <a:ext cx="468000" cy="252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F9110-82A8-445E-B503-44624A6F1080}" type="datetime1">
              <a:rPr lang="ru-RU" smtClean="0">
                <a:solidFill>
                  <a:prstClr val="black"/>
                </a:solidFill>
              </a:rPr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2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982" r:id="rId14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484784"/>
            <a:ext cx="826291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" y="44627"/>
            <a:ext cx="360035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9" y="274638"/>
            <a:ext cx="804689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2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</p:sldLayoutIdLst>
  <p:transition spd="slow">
    <p:wip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484784"/>
            <a:ext cx="826291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Picture 2"/>
          <p:cNvPicPr>
            <a:picLocks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9" y="44627"/>
            <a:ext cx="476316" cy="12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9" y="274638"/>
            <a:ext cx="804689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6974904" y="6545286"/>
            <a:ext cx="2133600" cy="268139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srgbClr val="005910"/>
                </a:solidFill>
              </a:rPr>
              <a:pPr/>
              <a:t>‹#›</a:t>
            </a:fld>
            <a:endParaRPr lang="ru-RU" dirty="0">
              <a:solidFill>
                <a:srgbClr val="0059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</p:sldLayoutIdLst>
  <p:transition spd="slow">
    <p:wip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1484784"/>
            <a:ext cx="8740185" cy="518457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562670"/>
            <a:ext cx="8308136" cy="634083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8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" y="30833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384224" y="360306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384268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8936873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8568444" y="2272"/>
            <a:ext cx="468000" cy="252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38" y="332666"/>
            <a:ext cx="243000" cy="8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15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>
    <p:wipe/>
  </p:transition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0" lang="ru-RU" sz="23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1484784"/>
            <a:ext cx="8740185" cy="518457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562670"/>
            <a:ext cx="8308136" cy="634083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72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" y="30833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384224" y="360298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384264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8936869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8568444" y="2272"/>
            <a:ext cx="468000" cy="252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38" y="332666"/>
            <a:ext cx="243000" cy="8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4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 spd="slow">
    <p:wipe/>
  </p:transition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0" lang="ru-RU" sz="23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2" y="1484784"/>
            <a:ext cx="8740185" cy="518457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562670"/>
            <a:ext cx="8308136" cy="634083"/>
          </a:xfrm>
          <a:prstGeom prst="rect">
            <a:avLst/>
          </a:prstGeom>
        </p:spPr>
        <p:txBody>
          <a:bodyPr vert="horz" lIns="91436" tIns="45718" rIns="91436" bIns="45718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36684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" y="30830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384224" y="360274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384252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5382090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 bwMode="white">
          <a:xfrm>
            <a:off x="6856821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063811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9033445" y="-2001"/>
            <a:ext cx="446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invGray">
          <a:xfrm>
            <a:off x="9019155" y="-2001"/>
            <a:ext cx="4462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invGray">
          <a:xfrm>
            <a:off x="8981651" y="-2001"/>
            <a:ext cx="4462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invGray">
          <a:xfrm>
            <a:off x="8936857" y="380"/>
            <a:ext cx="54863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invGray">
          <a:xfrm>
            <a:off x="8905190" y="380"/>
            <a:ext cx="4462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8568444" y="2272"/>
            <a:ext cx="468000" cy="252000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ru-R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D6573-FD59-47A7-BD0A-E3856452D58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38" y="332666"/>
            <a:ext cx="243000" cy="87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8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ransition spd="slow">
    <p:wipe/>
  </p:transition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0" lang="ru-RU" sz="23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hyperlink" Target="http://www.naai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96234" y="2098445"/>
            <a:ext cx="7380227" cy="2517139"/>
          </a:xfrm>
          <a:solidFill>
            <a:schemeClr val="accent6">
              <a:lumMod val="75000"/>
              <a:alpha val="50000"/>
            </a:schemeClr>
          </a:solidFill>
        </p:spPr>
        <p:txBody>
          <a:bodyPr anchor="ctr">
            <a:noAutofit/>
          </a:bodyPr>
          <a:lstStyle/>
          <a:p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Особенности страхования с государственной поддержкой отрасли «садоводство»</a:t>
            </a:r>
            <a:b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19 ноября 2019 г.</a:t>
            </a:r>
          </a:p>
          <a:p>
            <a:pPr algn="ctr"/>
            <a:r>
              <a:rPr lang="ru-RU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Краснодар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595CAB-A2C3-46DE-B8B6-5CCB920D3CFC}"/>
              </a:ext>
            </a:extLst>
          </p:cNvPr>
          <p:cNvSpPr/>
          <p:nvPr/>
        </p:nvSpPr>
        <p:spPr>
          <a:xfrm>
            <a:off x="953598" y="848909"/>
            <a:ext cx="8154906" cy="40011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14354">
              <a:defRPr/>
            </a:pP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54006" y="2636912"/>
            <a:ext cx="1115616" cy="1224136"/>
          </a:xfrm>
          <a:prstGeom prst="rect">
            <a:avLst/>
          </a:prstGeom>
          <a:noFill/>
          <a:ln>
            <a:noFill/>
          </a:ln>
        </p:spPr>
        <p:txBody>
          <a:bodyPr vert="horz" lIns="91436" tIns="45718" rIns="91436" bIns="45718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ln w="12700">
                  <a:solidFill>
                    <a:srgbClr val="F8F8F8"/>
                  </a:solidFill>
                  <a:prstDash val="solid"/>
                </a:ln>
                <a:solidFill>
                  <a:srgbClr val="FFC954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anose="020B0504020000000003" pitchFamily="34" charset="0"/>
              </a:rPr>
              <a:t>10 лет на защите агробизнеса</a:t>
            </a: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2227932" y="4941168"/>
            <a:ext cx="6529004" cy="720080"/>
          </a:xfrm>
          <a:prstGeom prst="rect">
            <a:avLst/>
          </a:prstGeom>
          <a:noFill/>
          <a:effectLst/>
        </p:spPr>
        <p:txBody>
          <a:bodyPr vert="horz" lIns="91436" tIns="45718" rIns="91436" bIns="45718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Заместитель начальника управления методологии НСА </a:t>
            </a:r>
          </a:p>
          <a:p>
            <a:r>
              <a:rPr lang="ru-RU" sz="1800" b="1" dirty="0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Мельников Сергей Анатольевич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1611" y="685639"/>
            <a:ext cx="7526276" cy="1107996"/>
          </a:xfrm>
          <a:prstGeom prst="rect">
            <a:avLst/>
          </a:prstGeom>
          <a:solidFill>
            <a:schemeClr val="accent6">
              <a:lumMod val="5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ctr" defTabSz="914354"/>
            <a:r>
              <a:rPr lang="ru-RU" dirty="0">
                <a:solidFill>
                  <a:srgbClr val="F8F8F8"/>
                </a:solidFill>
              </a:rPr>
              <a:t>Круглый стол </a:t>
            </a:r>
          </a:p>
          <a:p>
            <a:pPr algn="ctr" defTabSz="914354"/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sz="2400" b="1" dirty="0">
                <a:solidFill>
                  <a:srgbClr val="F8F8F8"/>
                </a:solidFill>
              </a:rPr>
              <a:t>«Промышленное садоводство Юга России. Современный подход. Формула успеха» </a:t>
            </a:r>
            <a:endParaRPr lang="ru-RU" sz="2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488" y="263809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Основные требования к договору страхования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4280041"/>
              </p:ext>
            </p:extLst>
          </p:nvPr>
        </p:nvGraphicFramePr>
        <p:xfrm>
          <a:off x="395535" y="1076100"/>
          <a:ext cx="81605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3284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3809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Документы для заключения договора страхования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79946"/>
              </p:ext>
            </p:extLst>
          </p:nvPr>
        </p:nvGraphicFramePr>
        <p:xfrm>
          <a:off x="284408" y="2575697"/>
          <a:ext cx="8679160" cy="337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897">
                <a:tc>
                  <a:txBody>
                    <a:bodyPr/>
                    <a:lstStyle/>
                    <a:p>
                      <a:r>
                        <a:rPr lang="ru-RU" sz="16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документа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211">
                <a:tc>
                  <a:txBody>
                    <a:bodyPr/>
                    <a:lstStyle/>
                    <a:p>
                      <a:r>
                        <a:rPr lang="ru-RU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Формы статистической отчетности (29-СХ/2-фермер; 4-СХ/1-фермер) за 5 лет,</a:t>
                      </a:r>
                      <a:r>
                        <a:rPr lang="ru-RU" sz="1800" baseline="0" dirty="0"/>
                        <a:t> предшествующих году заключения договора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275">
                <a:tc>
                  <a:txBody>
                    <a:bodyPr/>
                    <a:lstStyle/>
                    <a:p>
                      <a:r>
                        <a:rPr lang="ru-RU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Карта полей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00"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Технологическая карта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60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право пользования с/х угодьями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980731"/>
            <a:ext cx="8135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Для принятия решения о заключении договора страхования Страховщик вправе дополнительно к заявлению запросить документы, характеризующие степень страхового риска, а также документы, позволяющие подтвердить возможность получения планируемой урожайности (п. 7.2.3. Правил)</a:t>
            </a:r>
          </a:p>
        </p:txBody>
      </p:sp>
      <p:sp>
        <p:nvSpPr>
          <p:cNvPr id="8" name="Объект 1"/>
          <p:cNvSpPr>
            <a:spLocks noGrp="1"/>
          </p:cNvSpPr>
          <p:nvPr>
            <p:ph idx="4294967295"/>
          </p:nvPr>
        </p:nvSpPr>
        <p:spPr>
          <a:xfrm>
            <a:off x="465138" y="6165304"/>
            <a:ext cx="8678862" cy="48101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dirty="0">
                <a:solidFill>
                  <a:srgbClr val="FF0000"/>
                </a:solidFill>
              </a:rPr>
              <a:t>Страховщиком могут быть запрошены иные документы, согласно п. 7.2.3 Правил.</a:t>
            </a:r>
            <a:endParaRPr lang="ru-RU" sz="1900" b="1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552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476301"/>
              </p:ext>
            </p:extLst>
          </p:nvPr>
        </p:nvGraphicFramePr>
        <p:xfrm>
          <a:off x="3418954" y="1303638"/>
          <a:ext cx="5544614" cy="24554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2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949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Страховой тариф,%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(всего), руб.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(СХТП, 50%), руб.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полной гибели, руб.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55 000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27 500</a:t>
                      </a: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450 000</a:t>
                      </a:r>
                    </a:p>
                  </a:txBody>
                  <a:tcPr marL="4763" marR="4763" marT="476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18 400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9 200</a:t>
                      </a: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280 000</a:t>
                      </a:r>
                    </a:p>
                  </a:txBody>
                  <a:tcPr marL="4763" marR="4763" marT="476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/50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7 700</a:t>
                      </a:r>
                    </a:p>
                  </a:txBody>
                  <a:tcPr marL="4763" marR="4763" marT="476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3 850</a:t>
                      </a:r>
                    </a:p>
                  </a:txBody>
                  <a:tcPr marL="4763" marR="4763" marT="47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175 000</a:t>
                      </a:r>
                    </a:p>
                  </a:txBody>
                  <a:tcPr marL="4763" marR="4763" marT="476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26959242"/>
              </p:ext>
            </p:extLst>
          </p:nvPr>
        </p:nvGraphicFramePr>
        <p:xfrm>
          <a:off x="244104" y="4437112"/>
          <a:ext cx="3888432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93626"/>
              </p:ext>
            </p:extLst>
          </p:nvPr>
        </p:nvGraphicFramePr>
        <p:xfrm>
          <a:off x="278608" y="611133"/>
          <a:ext cx="3024336" cy="2179350"/>
        </p:xfrm>
        <a:graphic>
          <a:graphicData uri="http://schemas.openxmlformats.org/drawingml/2006/table">
            <a:tbl>
              <a:tblPr/>
              <a:tblGrid>
                <a:gridCol w="1260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514">
                <a:tc gridSpan="2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Вид с/х культуры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Урожай</a:t>
                      </a:r>
                      <a:r>
                        <a:rPr lang="ru-RU" sz="1500" b="0" i="1" u="none" strike="noStrik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</a:t>
                      </a:r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ноголетних насаждений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2500 руб./ц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5-яя урожайность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 ц/га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3568" y="263809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Выбор программы страхования (по всем рискам)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8587" y="995861"/>
            <a:ext cx="282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расчете на 1 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20" y="292499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Страховая сумма </a:t>
            </a:r>
            <a:r>
              <a:rPr lang="ru-RU" b="1" dirty="0"/>
              <a:t>80-100%</a:t>
            </a:r>
          </a:p>
          <a:p>
            <a:r>
              <a:rPr lang="ru-RU" dirty="0"/>
              <a:t>Франшиза </a:t>
            </a:r>
            <a:r>
              <a:rPr lang="ru-RU" b="1" dirty="0"/>
              <a:t>0-30%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5654" y="1700808"/>
            <a:ext cx="6696744" cy="209906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50507874"/>
              </p:ext>
            </p:extLst>
          </p:nvPr>
        </p:nvGraphicFramePr>
        <p:xfrm>
          <a:off x="4906018" y="4437112"/>
          <a:ext cx="369843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364677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Страховая сумма </a:t>
            </a:r>
            <a:r>
              <a:rPr lang="ru-RU" b="1" dirty="0"/>
              <a:t>70-100%</a:t>
            </a:r>
          </a:p>
          <a:p>
            <a:r>
              <a:rPr lang="ru-RU" dirty="0"/>
              <a:t>Франшиза </a:t>
            </a:r>
            <a:r>
              <a:rPr lang="ru-RU" b="1" dirty="0"/>
              <a:t>10-50%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3203848" y="3799874"/>
            <a:ext cx="3888432" cy="637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092280" y="3799874"/>
            <a:ext cx="1296144" cy="637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7677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84488" y="263809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Выбор программы страхования (по отдельным рискам)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5654" y="1700808"/>
            <a:ext cx="6696744" cy="209906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FontTx/>
              <a:buAutoNum type="arabicPeriod"/>
            </a:pP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739414"/>
              </p:ext>
            </p:extLst>
          </p:nvPr>
        </p:nvGraphicFramePr>
        <p:xfrm>
          <a:off x="943592" y="4603560"/>
          <a:ext cx="7745954" cy="625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1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013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810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24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322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625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Многолетние насаждения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Все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 виды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7,5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4,6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</a:rPr>
                        <a:t>4,3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Picture 1" descr="C:\Users\belovaev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3" y="1124745"/>
            <a:ext cx="7915275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607195" y="4776639"/>
            <a:ext cx="0" cy="3085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89832" y="4763181"/>
            <a:ext cx="0" cy="3085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599781" y="5085184"/>
            <a:ext cx="28803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9781" y="4763181"/>
            <a:ext cx="28803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96135" y="4776638"/>
            <a:ext cx="0" cy="3085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84168" y="4776639"/>
            <a:ext cx="0" cy="3085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97302" y="5085184"/>
            <a:ext cx="28686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796135" y="4773920"/>
            <a:ext cx="288033" cy="187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Умножение 45"/>
          <p:cNvSpPr/>
          <p:nvPr/>
        </p:nvSpPr>
        <p:spPr>
          <a:xfrm>
            <a:off x="3647971" y="5479622"/>
            <a:ext cx="914400" cy="914400"/>
          </a:xfrm>
          <a:prstGeom prst="mathMultiply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597" y="522920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Страховая премия (все риски):</a:t>
            </a:r>
          </a:p>
          <a:p>
            <a:endParaRPr lang="ru-RU" b="1" dirty="0"/>
          </a:p>
          <a:p>
            <a:r>
              <a:rPr lang="ru-RU" b="1" dirty="0"/>
              <a:t>500 000 руб. * 11% = </a:t>
            </a:r>
            <a:r>
              <a:rPr lang="ru-RU" sz="1600" b="1" dirty="0"/>
              <a:t>55 000 </a:t>
            </a:r>
            <a:r>
              <a:rPr lang="ru-RU" b="1" dirty="0"/>
              <a:t>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6016" y="522920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Страховая премия </a:t>
            </a:r>
            <a:r>
              <a:rPr lang="en-US" dirty="0"/>
              <a:t>(</a:t>
            </a:r>
            <a:r>
              <a:rPr lang="ru-RU" dirty="0"/>
              <a:t>град):</a:t>
            </a:r>
          </a:p>
          <a:p>
            <a:endParaRPr lang="ru-RU" b="1" dirty="0"/>
          </a:p>
          <a:p>
            <a:r>
              <a:rPr lang="ru-RU" b="1" dirty="0"/>
              <a:t>500 000 руб. * 11% * 0,3 =  16 500 руб.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87825" y="5805264"/>
            <a:ext cx="1117347" cy="432048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3405" y="5739691"/>
            <a:ext cx="1117347" cy="4868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80311" y="5739691"/>
            <a:ext cx="1117347" cy="4868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5745532" y="4115541"/>
            <a:ext cx="12700" cy="4386906"/>
          </a:xfrm>
          <a:prstGeom prst="bentConnector3">
            <a:avLst>
              <a:gd name="adj1" fmla="val 180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6216" y="6179986"/>
            <a:ext cx="105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- 70%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8840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16632" y="470009"/>
            <a:ext cx="828000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Программа страхования урожая </a:t>
            </a:r>
          </a:p>
          <a:p>
            <a:pPr algn="ctr">
              <a:defRPr/>
            </a:pPr>
            <a:r>
              <a:rPr lang="ru-RU" sz="2400" b="1" dirty="0"/>
              <a:t>«Спелый плод»</a:t>
            </a:r>
          </a:p>
          <a:p>
            <a:pPr algn="ctr">
              <a:defRPr/>
            </a:pP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605309"/>
              </p:ext>
            </p:extLst>
          </p:nvPr>
        </p:nvGraphicFramePr>
        <p:xfrm>
          <a:off x="179512" y="1373590"/>
          <a:ext cx="8784975" cy="5473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4" imgW="6715918" imgH="5683583" progId="Word.Document.12">
                  <p:embed/>
                </p:oleObj>
              </mc:Choice>
              <mc:Fallback>
                <p:oleObj name="Документ" r:id="rId4" imgW="6715918" imgH="5683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373590"/>
                        <a:ext cx="8784975" cy="5473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85272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16632" y="470009"/>
            <a:ext cx="828000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Программа страхования посадок </a:t>
            </a:r>
          </a:p>
          <a:p>
            <a:pPr algn="ctr">
              <a:defRPr/>
            </a:pPr>
            <a:r>
              <a:rPr lang="ru-RU" sz="2400" b="1" dirty="0"/>
              <a:t>«Плодовые деревья»</a:t>
            </a:r>
          </a:p>
          <a:p>
            <a:pPr algn="ctr">
              <a:defRPr/>
            </a:pP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4529" y="1665224"/>
          <a:ext cx="8653367" cy="4822952"/>
        </p:xfrm>
        <a:graphic>
          <a:graphicData uri="http://schemas.openxmlformats.org/drawingml/2006/table">
            <a:tbl>
              <a:tblPr firstRow="1" firstCol="1" bandRow="1"/>
              <a:tblGrid>
                <a:gridCol w="2030080">
                  <a:extLst>
                    <a:ext uri="{9D8B030D-6E8A-4147-A177-3AD203B41FA5}">
                      <a16:colId xmlns:a16="http://schemas.microsoft.com/office/drawing/2014/main" val="2662420839"/>
                    </a:ext>
                  </a:extLst>
                </a:gridCol>
                <a:gridCol w="3222514">
                  <a:extLst>
                    <a:ext uri="{9D8B030D-6E8A-4147-A177-3AD203B41FA5}">
                      <a16:colId xmlns:a16="http://schemas.microsoft.com/office/drawing/2014/main" val="453308725"/>
                    </a:ext>
                  </a:extLst>
                </a:gridCol>
                <a:gridCol w="3400773">
                  <a:extLst>
                    <a:ext uri="{9D8B030D-6E8A-4147-A177-3AD203B41FA5}">
                      <a16:colId xmlns:a16="http://schemas.microsoft.com/office/drawing/2014/main" val="2154596354"/>
                    </a:ext>
                  </a:extLst>
                </a:gridCol>
              </a:tblGrid>
              <a:tr h="860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страхования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Страхование за наименьшую плату с целью минимизации расходов аграриев.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Защищает наиболее характерных рисков для Краснодарского края, которые  наносят существенные убытки  отрасли садоводства.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50% за агрария субсидирует государство.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84886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Экономический эффект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страхования снижается до 91 % по сравнению со стандартной программой страхования, соответственно, пропорционально снижаются и расходы бюджета в сравнении  с условиями со стандартной программой.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91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события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636363"/>
                          </a:solidFill>
                          <a:effectLst/>
                          <a:latin typeface="myriad_pro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опасных для производства сельскохозяйственной продукции природных явлений и стихийных бедствий: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заморозки;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вымерзание;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Проникновение и (или) распространение вредных организмов, если такие события носят эпифитотический характер.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41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страхования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Плодовые деревья.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64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Страховая стоимость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 по данным бухгалтерского учета на дату заключения договора (по сумме затрат на закладку и выращивание посадок многолетних насаждений).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6910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Вариация программ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3924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Страховая сумма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 страховой стоимости 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70 % страховой стоимости  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96524"/>
                  </a:ext>
                </a:extLst>
              </a:tr>
              <a:tr h="48450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Безусловная франшиза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страховой суммы (минимальная возможная  безусловная франшиза), 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   страховой суммы 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20417"/>
                  </a:ext>
                </a:extLst>
              </a:tr>
              <a:tr h="498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Безусловная франшиза (доля участия страхователя в риске) – часть убытка, не возмещаемая страховщиком страхователю.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53975" marT="17780" marB="1778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89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1846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3809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Расчет стоимости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654" y="4365104"/>
            <a:ext cx="8352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случае отсутствия данных для определения средней урожайности за предшествующие 5 лет, в расчет принимается средняя урожайность за период, данные по которому отсутствуют, в порядке, установленном Методикой определения страховой стоимости, утвержденной МСХ.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3255"/>
              </p:ext>
            </p:extLst>
          </p:nvPr>
        </p:nvGraphicFramePr>
        <p:xfrm>
          <a:off x="467544" y="1988840"/>
          <a:ext cx="843915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окумент" r:id="rId4" imgW="7313368" imgH="1196950" progId="Word.Document.12">
                  <p:embed/>
                </p:oleObj>
              </mc:Choice>
              <mc:Fallback>
                <p:oleObj name="Документ" r:id="rId4" imgW="7313368" imgH="1196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439150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75059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3809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/>
              <a:t>Подача документов на субсидирование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30412"/>
              </p:ext>
            </p:extLst>
          </p:nvPr>
        </p:nvGraphicFramePr>
        <p:xfrm>
          <a:off x="208508" y="2700337"/>
          <a:ext cx="8679160" cy="280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387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Примерный</a:t>
                      </a:r>
                      <a:r>
                        <a:rPr lang="ru-RU" sz="2400" baseline="0" dirty="0"/>
                        <a:t> п</a:t>
                      </a:r>
                      <a:r>
                        <a:rPr lang="ru-RU" sz="2400" dirty="0"/>
                        <a:t>еречень</a:t>
                      </a:r>
                      <a:r>
                        <a:rPr lang="ru-RU" sz="2400" baseline="0" dirty="0"/>
                        <a:t> д</a:t>
                      </a:r>
                      <a:r>
                        <a:rPr lang="ru-RU" sz="2400" dirty="0"/>
                        <a:t>окументов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35"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заявление о перечислении целевых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870">
                <a:tc>
                  <a:txBody>
                    <a:bodyPr/>
                    <a:lstStyle/>
                    <a:p>
                      <a:r>
                        <a:rPr lang="ru-RU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справку о размере целевых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копию договора сельскохозяйственного страхования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выписку из отчета о платежеспособности страховой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180" y="1333220"/>
            <a:ext cx="835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После заключения договора страхования и оплаты 50% страховой премии в течение 5 рабочих дней документы подаются в орган управления АПК для получения субсидий.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41" y="5745450"/>
            <a:ext cx="835292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Перечень документов определяется региональным нормативным правовым актом.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339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" y="1412776"/>
            <a:ext cx="914399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</a:t>
            </a:r>
            <a:b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4077072"/>
            <a:ext cx="9144000" cy="21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Национальный союз агростраховщиков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en-US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факс +7 (495) 782-04-99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info@naai.ru</a:t>
            </a:r>
            <a:endParaRPr lang="ru-RU" sz="3200" b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www.naai.ru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3568" y="562670"/>
            <a:ext cx="804689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8F8F8">
                    <a:lumMod val="10000"/>
                  </a:srgbClr>
                </a:solidFill>
              </a:rPr>
              <a:t>Агрострахование в России</a:t>
            </a:r>
            <a:br>
              <a:rPr lang="en-US" dirty="0">
                <a:solidFill>
                  <a:srgbClr val="F8F8F8">
                    <a:lumMod val="10000"/>
                  </a:srgbClr>
                </a:solidFill>
              </a:rPr>
            </a:br>
            <a:r>
              <a:rPr lang="ru-RU" b="0" dirty="0">
                <a:solidFill>
                  <a:srgbClr val="F8F8F8">
                    <a:lumMod val="10000"/>
                  </a:srgbClr>
                </a:solidFill>
              </a:rPr>
              <a:t>- в фокусе внимания государственных органов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51820" y="1472375"/>
            <a:ext cx="5778642" cy="1261884"/>
          </a:xfrm>
          <a:prstGeom prst="rect">
            <a:avLst/>
          </a:prstGeom>
          <a:solidFill>
            <a:srgbClr val="FFFFE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…ВЕДЕНИЕ СЕЛЬХОЗПРОИЗВОДСТВА В РОССИИ СОПРЯЖЕНО С ДОСТАТОЧНО</a:t>
            </a:r>
          </a:p>
          <a:p>
            <a:pPr algn="ctr"/>
            <a:r>
              <a:rPr lang="ru-RU" sz="1200" dirty="0"/>
              <a:t>ВЫСОКИМИ РИСКАМИ, ПРЕЖДЕ ВСЕГО ИЗ-ЗА ПРИРОДНО-КЛИМАТИЧЕСКИХ</a:t>
            </a:r>
          </a:p>
          <a:p>
            <a:pPr algn="ctr"/>
            <a:r>
              <a:rPr lang="ru-RU" sz="1200" dirty="0"/>
              <a:t>УСЛОВИЙ, И ПОТОМУ СТРАХОВАНИЕ ОБЪЕКТИВНО ИМЕЕТ БОЛЬШОЕ  НАЧЕНИЕ ДЛЯ РАЗВИТИЯ АГРОПРОМЫШЛЕННОГО КОМПЛЕКСА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</a:rPr>
              <a:t>Председатель СФ РФ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</a:rPr>
              <a:t>В. И. МАТВИЕНКО, 27.04.2018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6" y="1398634"/>
            <a:ext cx="2584156" cy="204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21265" y="3520611"/>
            <a:ext cx="5809197" cy="1600438"/>
          </a:xfrm>
          <a:prstGeom prst="rect">
            <a:avLst/>
          </a:prstGeom>
          <a:solidFill>
            <a:srgbClr val="FFFFE1"/>
          </a:solidFill>
        </p:spPr>
        <p:txBody>
          <a:bodyPr wrap="square">
            <a:spAutoFit/>
          </a:bodyPr>
          <a:lstStyle/>
          <a:p>
            <a:pPr algn="r" fontAlgn="base"/>
            <a:r>
              <a:rPr lang="ru-RU" sz="1400" dirty="0"/>
              <a:t>Тема, которой будем уделять больше внимания, – это агрострахование. Правила должны стать удобнее и для страховых компаний, и, конечно, для аграриев. Чтобы как можно больше регионов участвовали в страховании урожая.</a:t>
            </a:r>
          </a:p>
          <a:p>
            <a:pPr algn="r" fontAlgn="base"/>
            <a:r>
              <a:rPr lang="ru-RU" sz="1400" i="1" dirty="0">
                <a:solidFill>
                  <a:srgbClr val="002060"/>
                </a:solidFill>
              </a:rPr>
              <a:t>Председатель Правительства РФ Д. А. Медведев (02.10.2019)</a:t>
            </a:r>
          </a:p>
          <a:p>
            <a:pPr algn="r" fontAlgn="base"/>
            <a:endParaRPr lang="ru-RU" sz="1400" i="1" dirty="0">
              <a:solidFill>
                <a:srgbClr val="002060"/>
              </a:solidFill>
            </a:endParaRPr>
          </a:p>
          <a:p>
            <a:pPr algn="r" fontAlgn="base"/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1820" y="5121049"/>
            <a:ext cx="5778642" cy="954107"/>
          </a:xfrm>
          <a:prstGeom prst="rect">
            <a:avLst/>
          </a:prstGeom>
          <a:solidFill>
            <a:srgbClr val="FFFFE1"/>
          </a:solidFill>
        </p:spPr>
        <p:txBody>
          <a:bodyPr wrap="square">
            <a:spAutoFit/>
          </a:bodyPr>
          <a:lstStyle/>
          <a:p>
            <a:pPr algn="r" fontAlgn="base"/>
            <a:r>
              <a:rPr lang="ru-RU" sz="1400" dirty="0"/>
              <a:t>…Необходимо отметить, что в 2019 году количество застрахованных площадей по сравнению с прошлым годом увеличилось почти в 4 раза.</a:t>
            </a:r>
          </a:p>
          <a:p>
            <a:pPr algn="r" fontAlgn="base"/>
            <a:r>
              <a:rPr lang="ru-RU" sz="1400" i="1" dirty="0">
                <a:solidFill>
                  <a:srgbClr val="002060"/>
                </a:solidFill>
              </a:rPr>
              <a:t>Министр сельского хозяйства РФ Д. Н. Патрушев (02.10.2019)</a:t>
            </a:r>
          </a:p>
        </p:txBody>
      </p:sp>
      <p:pic>
        <p:nvPicPr>
          <p:cNvPr id="1028" name="Picture 4" descr="Доклад Дмитрия Патрушева на заседании Правитель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6" y="3724556"/>
            <a:ext cx="2613938" cy="18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050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Агрострахование в России                                                  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2012-2019: построение системы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51431526"/>
              </p:ext>
            </p:extLst>
          </p:nvPr>
        </p:nvGraphicFramePr>
        <p:xfrm>
          <a:off x="328380" y="1688712"/>
          <a:ext cx="84969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9105" y="2832394"/>
            <a:ext cx="445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Завершение перехода к единой модели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621081"/>
            <a:ext cx="4934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Внедрение единых принципов и требований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036423"/>
            <a:ext cx="635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Развитие системы на обновленной законодательной базе</a:t>
            </a:r>
          </a:p>
        </p:txBody>
      </p:sp>
      <p:sp>
        <p:nvSpPr>
          <p:cNvPr id="11" name="5-конечная звезда 10"/>
          <p:cNvSpPr/>
          <p:nvPr/>
        </p:nvSpPr>
        <p:spPr>
          <a:xfrm>
            <a:off x="4499992" y="3522284"/>
            <a:ext cx="288032" cy="288032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9019" y="5579549"/>
            <a:ext cx="4269005" cy="116955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dirty="0">
                <a:solidFill>
                  <a:srgbClr val="C00000"/>
                </a:solidFill>
              </a:rPr>
              <a:t>Результаты «единой субсидии:</a:t>
            </a:r>
          </a:p>
          <a:p>
            <a:pPr marL="361950" lvl="0"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</a:rPr>
              <a:t>3</a:t>
            </a:r>
            <a:r>
              <a:rPr lang="en-US" sz="1600" b="1" dirty="0">
                <a:solidFill>
                  <a:srgbClr val="C00000"/>
                </a:solidFill>
              </a:rPr>
              <a:t>-</a:t>
            </a:r>
            <a:r>
              <a:rPr lang="ru-RU" sz="1400" dirty="0">
                <a:solidFill>
                  <a:srgbClr val="C00000"/>
                </a:solidFill>
              </a:rPr>
              <a:t>кратное падению объема субсидий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endParaRPr lang="ru-RU" sz="1400" dirty="0">
              <a:solidFill>
                <a:srgbClr val="C00000"/>
              </a:solidFill>
            </a:endParaRPr>
          </a:p>
          <a:p>
            <a:pPr marL="361950" lvl="0"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</a:rPr>
              <a:t>6</a:t>
            </a:r>
            <a:r>
              <a:rPr lang="en-US" sz="1600" b="1" dirty="0">
                <a:solidFill>
                  <a:srgbClr val="C00000"/>
                </a:solidFill>
              </a:rPr>
              <a:t>-</a:t>
            </a:r>
            <a:r>
              <a:rPr lang="ru-RU" sz="1400" dirty="0">
                <a:solidFill>
                  <a:srgbClr val="C00000"/>
                </a:solidFill>
              </a:rPr>
              <a:t>кратное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сокращение застрахованных посевных площадей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254078" y="5546412"/>
            <a:ext cx="288032" cy="293696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765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AA5F17-B461-4200-A372-70D5020CB301}"/>
              </a:ext>
            </a:extLst>
          </p:cNvPr>
          <p:cNvSpPr txBox="1">
            <a:spLocks/>
          </p:cNvSpPr>
          <p:nvPr/>
        </p:nvSpPr>
        <p:spPr>
          <a:xfrm>
            <a:off x="539552" y="548726"/>
            <a:ext cx="8424936" cy="50585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Система агрострахования с господдержкой в России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5683393" y="106048"/>
            <a:ext cx="14378198" cy="7365985"/>
            <a:chOff x="-5683393" y="106048"/>
            <a:chExt cx="14378198" cy="7365985"/>
          </a:xfrm>
        </p:grpSpPr>
        <p:sp>
          <p:nvSpPr>
            <p:cNvPr id="4" name="Арка 3"/>
            <p:cNvSpPr/>
            <p:nvPr/>
          </p:nvSpPr>
          <p:spPr>
            <a:xfrm>
              <a:off x="-5683393" y="106048"/>
              <a:ext cx="7365985" cy="7365985"/>
            </a:xfrm>
            <a:prstGeom prst="blockArc">
              <a:avLst>
                <a:gd name="adj1" fmla="val 18900000"/>
                <a:gd name="adj2" fmla="val 2700000"/>
                <a:gd name="adj3" fmla="val 293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943248" y="1197152"/>
              <a:ext cx="7751557" cy="863698"/>
            </a:xfrm>
            <a:custGeom>
              <a:avLst/>
              <a:gdLst>
                <a:gd name="connsiteX0" fmla="*/ 0 w 7751557"/>
                <a:gd name="connsiteY0" fmla="*/ 0 h 863698"/>
                <a:gd name="connsiteX1" fmla="*/ 7751557 w 7751557"/>
                <a:gd name="connsiteY1" fmla="*/ 0 h 863698"/>
                <a:gd name="connsiteX2" fmla="*/ 7751557 w 7751557"/>
                <a:gd name="connsiteY2" fmla="*/ 863698 h 863698"/>
                <a:gd name="connsiteX3" fmla="*/ 0 w 7751557"/>
                <a:gd name="connsiteY3" fmla="*/ 863698 h 863698"/>
                <a:gd name="connsiteX4" fmla="*/ 0 w 7751557"/>
                <a:gd name="connsiteY4" fmla="*/ 0 h 86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1557" h="863698">
                  <a:moveTo>
                    <a:pt x="0" y="0"/>
                  </a:moveTo>
                  <a:lnTo>
                    <a:pt x="7751557" y="0"/>
                  </a:lnTo>
                  <a:lnTo>
                    <a:pt x="7751557" y="863698"/>
                  </a:lnTo>
                  <a:lnTo>
                    <a:pt x="0" y="86369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324" tIns="45720" rIns="45720" bIns="4572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Поддержка страхования</a:t>
              </a: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Урожая и посадок сельскохозяйственных культур и многолетних насаждений</a:t>
              </a:r>
              <a:r>
                <a:rPr lang="en-US" sz="1400" kern="1200" dirty="0"/>
                <a:t> </a:t>
              </a:r>
              <a:endParaRPr lang="ru-RU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/>
                <a:t>С/х животных </a:t>
              </a:r>
              <a:r>
                <a:rPr lang="en-US" sz="1400" i="1" kern="1200" dirty="0"/>
                <a:t>(</a:t>
              </a:r>
              <a:r>
                <a:rPr lang="ru-RU" sz="1400" i="1" kern="1200" dirty="0"/>
                <a:t>с</a:t>
              </a:r>
              <a:r>
                <a:rPr lang="en-US" sz="1400" i="1" kern="1200" dirty="0"/>
                <a:t> 2013)</a:t>
              </a:r>
              <a:endParaRPr lang="ru-RU" sz="1400" i="1" kern="12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505712" y="1197154"/>
              <a:ext cx="875073" cy="863694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417175" y="2205048"/>
              <a:ext cx="7277629" cy="576156"/>
            </a:xfrm>
            <a:custGeom>
              <a:avLst/>
              <a:gdLst>
                <a:gd name="connsiteX0" fmla="*/ 0 w 7277629"/>
                <a:gd name="connsiteY0" fmla="*/ 0 h 576156"/>
                <a:gd name="connsiteX1" fmla="*/ 7277629 w 7277629"/>
                <a:gd name="connsiteY1" fmla="*/ 0 h 576156"/>
                <a:gd name="connsiteX2" fmla="*/ 7277629 w 7277629"/>
                <a:gd name="connsiteY2" fmla="*/ 576156 h 576156"/>
                <a:gd name="connsiteX3" fmla="*/ 0 w 7277629"/>
                <a:gd name="connsiteY3" fmla="*/ 576156 h 576156"/>
                <a:gd name="connsiteX4" fmla="*/ 0 w 7277629"/>
                <a:gd name="connsiteY4" fmla="*/ 0 h 57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629" h="576156">
                  <a:moveTo>
                    <a:pt x="0" y="0"/>
                  </a:moveTo>
                  <a:lnTo>
                    <a:pt x="7277629" y="0"/>
                  </a:lnTo>
                  <a:lnTo>
                    <a:pt x="7277629" y="576156"/>
                  </a:lnTo>
                  <a:lnTo>
                    <a:pt x="0" y="57615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324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Добровольное страхование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078" y="2133028"/>
              <a:ext cx="720195" cy="72019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633891" y="3069173"/>
              <a:ext cx="7060913" cy="576156"/>
            </a:xfrm>
            <a:custGeom>
              <a:avLst/>
              <a:gdLst>
                <a:gd name="connsiteX0" fmla="*/ 0 w 7060913"/>
                <a:gd name="connsiteY0" fmla="*/ 0 h 576156"/>
                <a:gd name="connsiteX1" fmla="*/ 7060913 w 7060913"/>
                <a:gd name="connsiteY1" fmla="*/ 0 h 576156"/>
                <a:gd name="connsiteX2" fmla="*/ 7060913 w 7060913"/>
                <a:gd name="connsiteY2" fmla="*/ 576156 h 576156"/>
                <a:gd name="connsiteX3" fmla="*/ 0 w 7060913"/>
                <a:gd name="connsiteY3" fmla="*/ 576156 h 576156"/>
                <a:gd name="connsiteX4" fmla="*/ 0 w 7060913"/>
                <a:gd name="connsiteY4" fmla="*/ 0 h 57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0913" h="576156">
                  <a:moveTo>
                    <a:pt x="0" y="0"/>
                  </a:moveTo>
                  <a:lnTo>
                    <a:pt x="7060913" y="0"/>
                  </a:lnTo>
                  <a:lnTo>
                    <a:pt x="7060913" y="576156"/>
                  </a:lnTo>
                  <a:lnTo>
                    <a:pt x="0" y="57615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324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Основные принципы и параметры установлены законом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273793" y="2997153"/>
              <a:ext cx="720195" cy="72019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633891" y="3932750"/>
              <a:ext cx="7060913" cy="576156"/>
            </a:xfrm>
            <a:custGeom>
              <a:avLst/>
              <a:gdLst>
                <a:gd name="connsiteX0" fmla="*/ 0 w 7060913"/>
                <a:gd name="connsiteY0" fmla="*/ 0 h 576156"/>
                <a:gd name="connsiteX1" fmla="*/ 7060913 w 7060913"/>
                <a:gd name="connsiteY1" fmla="*/ 0 h 576156"/>
                <a:gd name="connsiteX2" fmla="*/ 7060913 w 7060913"/>
                <a:gd name="connsiteY2" fmla="*/ 576156 h 576156"/>
                <a:gd name="connsiteX3" fmla="*/ 0 w 7060913"/>
                <a:gd name="connsiteY3" fmla="*/ 576156 h 576156"/>
                <a:gd name="connsiteX4" fmla="*/ 0 w 7060913"/>
                <a:gd name="connsiteY4" fmla="*/ 0 h 57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0913" h="576156">
                  <a:moveTo>
                    <a:pt x="0" y="0"/>
                  </a:moveTo>
                  <a:lnTo>
                    <a:pt x="7060913" y="0"/>
                  </a:lnTo>
                  <a:lnTo>
                    <a:pt x="7060913" y="576156"/>
                  </a:lnTo>
                  <a:lnTo>
                    <a:pt x="0" y="57615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324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Субсидирование в размере </a:t>
              </a:r>
              <a:r>
                <a:rPr lang="en-US" sz="2400" kern="1200" dirty="0">
                  <a:solidFill>
                    <a:srgbClr val="FF0000"/>
                  </a:solidFill>
                  <a:latin typeface="Stencil" panose="040409050D0802020404" pitchFamily="82" charset="0"/>
                  <a:ea typeface="+mn-ea"/>
                  <a:cs typeface="Arial" panose="020B0604020202020204" pitchFamily="34" charset="0"/>
                </a:rPr>
                <a:t>50 %</a:t>
              </a:r>
              <a:r>
                <a:rPr lang="en-US" sz="1800" kern="1200" dirty="0"/>
                <a:t> </a:t>
              </a:r>
              <a:r>
                <a:rPr lang="ru-RU" sz="1800" kern="1200" dirty="0"/>
                <a:t>страховой премии 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273793" y="3860731"/>
              <a:ext cx="720195" cy="72019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07363" y="5660999"/>
              <a:ext cx="7569110" cy="576156"/>
            </a:xfrm>
            <a:custGeom>
              <a:avLst/>
              <a:gdLst>
                <a:gd name="connsiteX0" fmla="*/ 0 w 7623243"/>
                <a:gd name="connsiteY0" fmla="*/ 0 h 576156"/>
                <a:gd name="connsiteX1" fmla="*/ 7623243 w 7623243"/>
                <a:gd name="connsiteY1" fmla="*/ 0 h 576156"/>
                <a:gd name="connsiteX2" fmla="*/ 7623243 w 7623243"/>
                <a:gd name="connsiteY2" fmla="*/ 576156 h 576156"/>
                <a:gd name="connsiteX3" fmla="*/ 0 w 7623243"/>
                <a:gd name="connsiteY3" fmla="*/ 576156 h 576156"/>
                <a:gd name="connsiteX4" fmla="*/ 0 w 7623243"/>
                <a:gd name="connsiteY4" fmla="*/ 0 h 57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3243" h="576156">
                  <a:moveTo>
                    <a:pt x="0" y="0"/>
                  </a:moveTo>
                  <a:lnTo>
                    <a:pt x="7623243" y="0"/>
                  </a:lnTo>
                  <a:lnTo>
                    <a:pt x="7623243" y="576156"/>
                  </a:lnTo>
                  <a:lnTo>
                    <a:pt x="0" y="57615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324" tIns="45720" rIns="45720" bIns="4572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Страховщик должен быть членом НСА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433185" y="4725146"/>
              <a:ext cx="7243287" cy="710648"/>
            </a:xfrm>
            <a:custGeom>
              <a:avLst/>
              <a:gdLst>
                <a:gd name="connsiteX0" fmla="*/ 0 w 7243287"/>
                <a:gd name="connsiteY0" fmla="*/ 0 h 710648"/>
                <a:gd name="connsiteX1" fmla="*/ 7243287 w 7243287"/>
                <a:gd name="connsiteY1" fmla="*/ 0 h 710648"/>
                <a:gd name="connsiteX2" fmla="*/ 7243287 w 7243287"/>
                <a:gd name="connsiteY2" fmla="*/ 710648 h 710648"/>
                <a:gd name="connsiteX3" fmla="*/ 0 w 7243287"/>
                <a:gd name="connsiteY3" fmla="*/ 710648 h 710648"/>
                <a:gd name="connsiteX4" fmla="*/ 0 w 7243287"/>
                <a:gd name="connsiteY4" fmla="*/ 0 h 7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3287" h="710648">
                  <a:moveTo>
                    <a:pt x="0" y="0"/>
                  </a:moveTo>
                  <a:lnTo>
                    <a:pt x="7243287" y="0"/>
                  </a:lnTo>
                  <a:lnTo>
                    <a:pt x="7243287" y="710648"/>
                  </a:lnTo>
                  <a:lnTo>
                    <a:pt x="0" y="71064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324" tIns="60960" rIns="60960" bIns="6096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solidFill>
                    <a:srgbClr val="FF0000"/>
                  </a:solidFill>
                  <a:latin typeface="Stencil" panose="040409050D0802020404" pitchFamily="82" charset="0"/>
                  <a:ea typeface="+mn-ea"/>
                  <a:cs typeface="Arial" panose="020B0604020202020204" pitchFamily="34" charset="0"/>
                </a:rPr>
                <a:t>80 %</a:t>
              </a:r>
              <a:r>
                <a:rPr lang="en-US" sz="2400" kern="1200" dirty="0">
                  <a:latin typeface="Stencil" panose="040409050D0802020404" pitchFamily="82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ru-RU" sz="1800" kern="1200" dirty="0"/>
                <a:t>страховой премии идет на формирование страховых резервов и формирование ФКВ</a:t>
              </a:r>
              <a:r>
                <a:rPr lang="en-US" sz="1800" kern="1200" dirty="0"/>
                <a:t> </a:t>
              </a:r>
              <a:r>
                <a:rPr lang="en-US" sz="1800" kern="1200" dirty="0">
                  <a:solidFill>
                    <a:srgbClr val="FF0000"/>
                  </a:solidFill>
                </a:rPr>
                <a:t>(5 %)</a:t>
              </a:r>
              <a:endParaRPr lang="ru-RU" sz="18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3150" y="5588980"/>
              <a:ext cx="720195" cy="72019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1057078" y="4724855"/>
              <a:ext cx="720195" cy="72019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88940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208912" cy="63408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latin typeface="+mn-lt"/>
                <a:ea typeface="+mn-ea"/>
                <a:cs typeface="Arial" panose="020B0604020202020204" pitchFamily="34" charset="0"/>
              </a:rPr>
              <a:t>Единые правила страхования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7328609"/>
              </p:ext>
            </p:extLst>
          </p:nvPr>
        </p:nvGraphicFramePr>
        <p:xfrm>
          <a:off x="395536" y="1628800"/>
          <a:ext cx="482453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7752" y="4999592"/>
            <a:ext cx="802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С Правилами сельскохозяйственного страхования можно ознакомиться на  официальном сайте НСА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www.naai.ru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20" y="5949280"/>
            <a:ext cx="839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</a:rPr>
              <a:t>Использование единых правил страховщиками обязательно!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1967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 01.03.2019 г.</a:t>
            </a:r>
          </a:p>
        </p:txBody>
      </p:sp>
      <p:pic>
        <p:nvPicPr>
          <p:cNvPr id="12" name="Picture 4" descr="C:\Users\belovaev\Desktop\Снимо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40719"/>
            <a:ext cx="3158431" cy="4190875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364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8F8F8">
                    <a:lumMod val="10000"/>
                  </a:srgbClr>
                </a:solidFill>
              </a:rPr>
              <a:t>Изменения Закона №260-ФЗ вступили в силу с 2019 г.</a:t>
            </a:r>
            <a:endParaRPr lang="ru-RU" b="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0811963"/>
              </p:ext>
            </p:extLst>
          </p:nvPr>
        </p:nvGraphicFramePr>
        <p:xfrm>
          <a:off x="477576" y="1412776"/>
          <a:ext cx="619268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724300" y="170080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8F8F8"/>
                </a:solidFill>
              </a:rPr>
              <a:t>Позволит снизить расходы аграриев и субсидирующих бюджетов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4689" y="299695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8F8F8"/>
                </a:solidFill>
              </a:rPr>
              <a:t>Подлежат страхованию риски, характерные для центральных и восточных регионов РФ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4689" y="443711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8F8F8"/>
                </a:solidFill>
              </a:rPr>
              <a:t>Повышение гибкости программ</a:t>
            </a:r>
          </a:p>
          <a:p>
            <a:pPr algn="ctr"/>
            <a:r>
              <a:rPr lang="ru-RU" sz="1100" dirty="0">
                <a:solidFill>
                  <a:srgbClr val="F8F8F8"/>
                </a:solidFill>
              </a:rPr>
              <a:t> должно стимулировать спрос.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0079" y="567725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8F8F8"/>
                </a:solidFill>
              </a:rPr>
              <a:t>- Позволит повысить уровень сервиса, особенно удаленно расположенным хозяйствам</a:t>
            </a:r>
          </a:p>
          <a:p>
            <a:pPr algn="ctr"/>
            <a:r>
              <a:rPr lang="ru-RU" sz="1100" dirty="0">
                <a:solidFill>
                  <a:srgbClr val="F8F8F8"/>
                </a:solidFill>
              </a:rPr>
              <a:t>- Основа для создания индексных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244684696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9569878"/>
              </p:ext>
            </p:extLst>
          </p:nvPr>
        </p:nvGraphicFramePr>
        <p:xfrm>
          <a:off x="431800" y="1196975"/>
          <a:ext cx="87122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заключить договор страхования.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04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oranukovmh\Desktop\зерновые культу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6" y="4221089"/>
            <a:ext cx="2632670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anukovmh\Desktop\бахчев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63219"/>
            <a:ext cx="2952328" cy="1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Autofit/>
          </a:bodyPr>
          <a:lstStyle/>
          <a:p>
            <a:pPr indent="0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сельскохозяйственных культур, подлежащих страхованию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754"/>
            <a:ext cx="9162216" cy="560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6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2" y="1203987"/>
            <a:ext cx="5045248" cy="2088232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342900" indent="-342900">
              <a:buAutoNum type="arabicPeriod"/>
            </a:pPr>
            <a:r>
              <a:rPr lang="ru-RU" sz="1400" dirty="0"/>
              <a:t>Атмосферная засуха  </a:t>
            </a:r>
          </a:p>
          <a:p>
            <a:pPr marL="342900" indent="-342900">
              <a:buAutoNum type="arabicPeriod"/>
            </a:pPr>
            <a:r>
              <a:rPr lang="ru-RU" sz="1400" dirty="0"/>
              <a:t>Почвенная засуха  </a:t>
            </a:r>
          </a:p>
          <a:p>
            <a:pPr marL="342900" indent="-342900">
              <a:buAutoNum type="arabicPeriod"/>
            </a:pPr>
            <a:r>
              <a:rPr lang="ru-RU" sz="1400" dirty="0"/>
              <a:t>Суховей </a:t>
            </a:r>
          </a:p>
          <a:p>
            <a:pPr marL="342900" indent="-342900">
              <a:buAutoNum type="arabicPeriod"/>
            </a:pPr>
            <a:r>
              <a:rPr lang="ru-RU" sz="1400" dirty="0"/>
              <a:t>Заморозки  </a:t>
            </a:r>
          </a:p>
          <a:p>
            <a:pPr marL="342900" indent="-342900">
              <a:buAutoNum type="arabicPeriod"/>
            </a:pPr>
            <a:r>
              <a:rPr lang="ru-RU" sz="1400" dirty="0"/>
              <a:t>Вымерзание  </a:t>
            </a:r>
          </a:p>
          <a:p>
            <a:pPr marL="342900" indent="-342900">
              <a:buAutoNum type="arabicPeriod"/>
            </a:pPr>
            <a:r>
              <a:rPr lang="ru-RU" sz="1400" dirty="0" err="1"/>
              <a:t>Выпревание</a:t>
            </a:r>
            <a:r>
              <a:rPr lang="ru-RU" sz="1400" dirty="0"/>
              <a:t> </a:t>
            </a:r>
          </a:p>
          <a:p>
            <a:pPr marL="342900" indent="-342900">
              <a:buAutoNum type="arabicPeriod"/>
            </a:pPr>
            <a:r>
              <a:rPr lang="ru-RU" sz="1400" dirty="0"/>
              <a:t>Градобитие  </a:t>
            </a:r>
          </a:p>
          <a:p>
            <a:pPr marL="342900" indent="-342900">
              <a:buAutoNum type="arabicPeriod"/>
            </a:pPr>
            <a:r>
              <a:rPr lang="ru-RU" sz="1400" dirty="0"/>
              <a:t>Пыльная буря  </a:t>
            </a:r>
          </a:p>
          <a:p>
            <a:pPr marL="342900" indent="-342900">
              <a:buAutoNum type="arabicPeriod"/>
            </a:pPr>
            <a:r>
              <a:rPr lang="ru-RU" sz="1400" dirty="0"/>
              <a:t>Ледяная корка </a:t>
            </a:r>
          </a:p>
          <a:p>
            <a:pPr marL="342900" indent="-342900">
              <a:buAutoNum type="arabicPeriod"/>
            </a:pPr>
            <a:r>
              <a:rPr lang="ru-RU" sz="1400" dirty="0"/>
              <a:t>Половодье  </a:t>
            </a:r>
          </a:p>
          <a:p>
            <a:pPr marL="342900" indent="-342900">
              <a:buAutoNum type="arabicPeriod"/>
            </a:pPr>
            <a:r>
              <a:rPr lang="ru-RU" sz="1400" dirty="0"/>
              <a:t>Переувлажнение почвы </a:t>
            </a:r>
          </a:p>
          <a:p>
            <a:pPr marL="342900" indent="-342900">
              <a:buAutoNum type="arabicPeriod"/>
            </a:pPr>
            <a:r>
              <a:rPr lang="ru-RU" sz="1400" dirty="0"/>
              <a:t>Наводнение</a:t>
            </a:r>
          </a:p>
          <a:p>
            <a:pPr marL="342900" indent="-342900">
              <a:buAutoNum type="arabicPeriod"/>
            </a:pPr>
            <a:r>
              <a:rPr lang="ru-RU" sz="1400" dirty="0"/>
              <a:t>Подтопление</a:t>
            </a:r>
          </a:p>
          <a:p>
            <a:pPr marL="342900" indent="-342900">
              <a:buAutoNum type="arabicPeriod"/>
            </a:pPr>
            <a:r>
              <a:rPr lang="ru-RU" sz="1400" dirty="0"/>
              <a:t>Паводок</a:t>
            </a:r>
          </a:p>
          <a:p>
            <a:pPr marL="342900" indent="-342900">
              <a:buAutoNum type="arabicPeriod"/>
            </a:pPr>
            <a:r>
              <a:rPr lang="ru-RU" sz="1400" dirty="0"/>
              <a:t>Оползень </a:t>
            </a:r>
          </a:p>
          <a:p>
            <a:pPr marL="342900" indent="-342900">
              <a:buAutoNum type="arabicPeriod"/>
            </a:pPr>
            <a:r>
              <a:rPr lang="ru-RU" sz="1400" dirty="0"/>
              <a:t>Сильный ветер </a:t>
            </a:r>
          </a:p>
          <a:p>
            <a:pPr marL="342900" indent="-342900">
              <a:buAutoNum type="arabicPeriod"/>
            </a:pPr>
            <a:r>
              <a:rPr lang="ru-RU" sz="1400" dirty="0"/>
              <a:t>Ураганный ветер </a:t>
            </a:r>
          </a:p>
          <a:p>
            <a:pPr marL="342900" indent="-342900">
              <a:buAutoNum type="arabicPeriod"/>
            </a:pPr>
            <a:r>
              <a:rPr lang="ru-RU" sz="1400" dirty="0"/>
              <a:t>Землетрясение </a:t>
            </a:r>
          </a:p>
          <a:p>
            <a:pPr marL="342900" indent="-342900">
              <a:buAutoNum type="arabicPeriod"/>
            </a:pPr>
            <a:r>
              <a:rPr lang="ru-RU" sz="1400" dirty="0"/>
              <a:t>Лавина  </a:t>
            </a:r>
          </a:p>
          <a:p>
            <a:pPr marL="342900" indent="-342900">
              <a:buAutoNum type="arabicPeriod"/>
            </a:pPr>
            <a:r>
              <a:rPr lang="ru-RU" sz="1400" dirty="0"/>
              <a:t>Сель </a:t>
            </a:r>
          </a:p>
          <a:p>
            <a:pPr marL="342900" indent="-342900">
              <a:buAutoNum type="arabicPeriod"/>
            </a:pPr>
            <a:r>
              <a:rPr lang="ru-RU" sz="1400" dirty="0"/>
              <a:t>Природный пожар </a:t>
            </a:r>
          </a:p>
          <a:p>
            <a:pPr marL="342900" indent="-342900">
              <a:buAutoNum type="arabicPeriod"/>
            </a:pPr>
            <a:r>
              <a:rPr lang="ru-RU" sz="1400" dirty="0"/>
              <a:t>Эпифитотия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93763" y="4172992"/>
            <a:ext cx="4338278" cy="480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b="1" dirty="0"/>
              <a:t>Перечень событий определен законом и не может быть изменен! </a:t>
            </a:r>
            <a:endParaRPr lang="ru-RU" sz="1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Страховые риски</a:t>
            </a:r>
          </a:p>
        </p:txBody>
      </p:sp>
      <p:pic>
        <p:nvPicPr>
          <p:cNvPr id="10" name="Picture 10" descr="main_2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553" y="4778877"/>
            <a:ext cx="209857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grad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4" y="4882121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6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9694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5838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5728" y="4882121"/>
            <a:ext cx="206394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1"/>
          <p:cNvSpPr txBox="1">
            <a:spLocks/>
          </p:cNvSpPr>
          <p:nvPr/>
        </p:nvSpPr>
        <p:spPr>
          <a:xfrm>
            <a:off x="677912" y="3242101"/>
            <a:ext cx="5046216" cy="55774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Trebuchet MS" panose="020B0603020202020204" pitchFamily="34" charset="0"/>
              <a:buChar char="—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schemeClr val="tx1"/>
                </a:solidFill>
              </a:rPr>
              <a:t>23. Нарушение электро-, тепло-, водоснабжения в результате стихийных бедствий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(для культур, выращиваемых в  защищенном грунте или на мелиорируемых землях)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673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 01.03.2019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7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 01.03.2019 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2160" y="1206047"/>
            <a:ext cx="2664296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+ риски: </a:t>
            </a:r>
          </a:p>
          <a:p>
            <a:r>
              <a:rPr lang="ru-RU" sz="1400" b="1" i="1" dirty="0"/>
              <a:t>24. сильный ливень</a:t>
            </a:r>
          </a:p>
          <a:p>
            <a:r>
              <a:rPr lang="ru-RU" sz="1400" b="1" i="1" dirty="0"/>
              <a:t>25. сильный или продолжительный дождь</a:t>
            </a:r>
          </a:p>
          <a:p>
            <a:r>
              <a:rPr lang="ru-RU" sz="1400" b="1" i="1" dirty="0"/>
              <a:t>26. раннее появление или установление снежного покрова</a:t>
            </a:r>
          </a:p>
          <a:p>
            <a:r>
              <a:rPr lang="ru-RU" sz="1400" b="1" i="1" dirty="0"/>
              <a:t>27. промерзание верхнего слоя почвы</a:t>
            </a: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5940152" y="3573016"/>
            <a:ext cx="2754102" cy="48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>
                <a:solidFill>
                  <a:srgbClr val="C00000"/>
                </a:solidFill>
              </a:rPr>
              <a:t>Возможен выбор отдельных событий!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49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numCol="3">
        <a:noAutofit/>
      </a:bodyPr>
      <a:lstStyle>
        <a:defPPr marL="342900" indent="-342900">
          <a:buAutoNum type="arabicPeriod"/>
          <a:defRPr sz="16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14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Тема Office">
  <a:themeElements>
    <a:clrScheme name="Другая 3">
      <a:dk1>
        <a:srgbClr val="000000"/>
      </a:dk1>
      <a:lt1>
        <a:srgbClr val="F8F8F8"/>
      </a:lt1>
      <a:dk2>
        <a:srgbClr val="005910"/>
      </a:dk2>
      <a:lt2>
        <a:srgbClr val="FFC954"/>
      </a:lt2>
      <a:accent1>
        <a:srgbClr val="3F9D4F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12600</TotalTime>
  <Words>1459</Words>
  <Application>Microsoft Office PowerPoint</Application>
  <PresentationFormat>Экран (4:3)</PresentationFormat>
  <Paragraphs>282</Paragraphs>
  <Slides>18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Calibri</vt:lpstr>
      <vt:lpstr>myriad_pro</vt:lpstr>
      <vt:lpstr>Segoe Script</vt:lpstr>
      <vt:lpstr>Stencil</vt:lpstr>
      <vt:lpstr>Times New Roman</vt:lpstr>
      <vt:lpstr>Trebuchet MS</vt:lpstr>
      <vt:lpstr>Verdana</vt:lpstr>
      <vt:lpstr>Wingdings</vt:lpstr>
      <vt:lpstr>Тема Office</vt:lpstr>
      <vt:lpstr>14_Тема Office</vt:lpstr>
      <vt:lpstr>15_Тема Office</vt:lpstr>
      <vt:lpstr>13_Тема Office</vt:lpstr>
      <vt:lpstr>16_Тема Office</vt:lpstr>
      <vt:lpstr>17_Тема Office</vt:lpstr>
      <vt:lpstr>Документ</vt:lpstr>
      <vt:lpstr>Особенности страхования с государственной поддержкой отрасли «садоводство» </vt:lpstr>
      <vt:lpstr>Презентация PowerPoint</vt:lpstr>
      <vt:lpstr>Агрострахование в России                                                    2012-2019: построение системы</vt:lpstr>
      <vt:lpstr>Презентация PowerPoint</vt:lpstr>
      <vt:lpstr>Единые правила страхования</vt:lpstr>
      <vt:lpstr>Изменения Закона №260-ФЗ вступили в силу с 2019 г.</vt:lpstr>
      <vt:lpstr>Презентация PowerPoint</vt:lpstr>
      <vt:lpstr>Перечень сельскохозяйственных культур, подлежащих страхованию</vt:lpstr>
      <vt:lpstr>Страховые риски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Татьяна Александровна</dc:creator>
  <cp:lastModifiedBy>Катерина Демиденко</cp:lastModifiedBy>
  <cp:revision>1218</cp:revision>
  <cp:lastPrinted>2019-11-14T12:10:26Z</cp:lastPrinted>
  <dcterms:created xsi:type="dcterms:W3CDTF">2014-06-02T09:21:57Z</dcterms:created>
  <dcterms:modified xsi:type="dcterms:W3CDTF">2019-11-19T06:36:20Z</dcterms:modified>
</cp:coreProperties>
</file>