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94" r:id="rId3"/>
    <p:sldId id="257" r:id="rId4"/>
    <p:sldId id="284" r:id="rId5"/>
    <p:sldId id="288" r:id="rId6"/>
    <p:sldId id="287" r:id="rId7"/>
    <p:sldId id="291" r:id="rId8"/>
    <p:sldId id="264" r:id="rId9"/>
    <p:sldId id="292" r:id="rId10"/>
    <p:sldId id="293" r:id="rId11"/>
    <p:sldId id="279" r:id="rId12"/>
    <p:sldId id="389" r:id="rId13"/>
    <p:sldId id="390" r:id="rId14"/>
    <p:sldId id="391" r:id="rId15"/>
    <p:sldId id="393" r:id="rId16"/>
    <p:sldId id="392" r:id="rId17"/>
    <p:sldId id="289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E08"/>
    <a:srgbClr val="B92D14"/>
    <a:srgbClr val="35759D"/>
    <a:srgbClr val="35B19D"/>
    <a:srgbClr val="000000"/>
    <a:srgbClr val="FFFF00"/>
    <a:srgbClr val="491403"/>
    <a:srgbClr val="3A1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596" autoAdjust="0"/>
  </p:normalViewPr>
  <p:slideViewPr>
    <p:cSldViewPr>
      <p:cViewPr varScale="1">
        <p:scale>
          <a:sx n="90" d="100"/>
          <a:sy n="90" d="100"/>
        </p:scale>
        <p:origin x="14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валовый сбор плодово-ягодной продукции,</a:t>
            </a:r>
            <a:r>
              <a:rPr lang="ru-RU" sz="18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тыс.тонн</a:t>
            </a:r>
            <a:endParaRPr lang="ru-RU" sz="18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Лист1!$E$143</c:f>
              <c:strCache>
                <c:ptCount val="1"/>
                <c:pt idx="0">
                  <c:v>Валовый сбор</c:v>
                </c:pt>
              </c:strCache>
            </c:strRef>
          </c:tx>
          <c:spPr>
            <a:ln w="571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 w="57150">
                <a:solidFill>
                  <a:sysClr val="windowText" lastClr="000000"/>
                </a:solidFill>
              </a:ln>
              <a:effectLst/>
            </c:spPr>
          </c:marker>
          <c:dPt>
            <c:idx val="1"/>
            <c:marker>
              <c:symbol val="circle"/>
              <c:size val="17"/>
              <c:spPr>
                <a:solidFill>
                  <a:srgbClr val="00B050"/>
                </a:solidFill>
                <a:ln w="57150">
                  <a:solidFill>
                    <a:sysClr val="windowText" lastClr="0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614-45DA-9F56-9761EE0EB8EF}"/>
              </c:ext>
            </c:extLst>
          </c:dPt>
          <c:dLbls>
            <c:dLbl>
              <c:idx val="5"/>
              <c:spPr>
                <a:solidFill>
                  <a:srgbClr val="FF0000"/>
                </a:solidFill>
                <a:ln w="7620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614-45DA-9F56-9761EE0EB8EF}"/>
                </c:ext>
              </c:extLst>
            </c:dLbl>
            <c:dLbl>
              <c:idx val="6"/>
              <c:spPr>
                <a:solidFill>
                  <a:srgbClr val="FF0000"/>
                </a:solidFill>
                <a:ln w="7620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614-45DA-9F56-9761EE0EB8EF}"/>
                </c:ext>
              </c:extLst>
            </c:dLbl>
            <c:dLbl>
              <c:idx val="7"/>
              <c:spPr>
                <a:solidFill>
                  <a:srgbClr val="FF0000"/>
                </a:solidFill>
                <a:ln w="76200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614-45DA-9F56-9761EE0EB8EF}"/>
                </c:ext>
              </c:extLst>
            </c:dLbl>
            <c:spPr>
              <a:solidFill>
                <a:srgbClr val="00B050"/>
              </a:solidFill>
              <a:ln w="762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Лист1!$A$144:$A$151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 
(план)</c:v>
                </c:pt>
                <c:pt idx="6">
                  <c:v>2021 
(план)</c:v>
                </c:pt>
                <c:pt idx="7">
                  <c:v>2024 
(план)</c:v>
                </c:pt>
              </c:strCache>
            </c:strRef>
          </c:cat>
          <c:val>
            <c:numRef>
              <c:f>Лист1!$E$144:$E$151</c:f>
              <c:numCache>
                <c:formatCode>General</c:formatCode>
                <c:ptCount val="8"/>
                <c:pt idx="0">
                  <c:v>234</c:v>
                </c:pt>
                <c:pt idx="1">
                  <c:v>248</c:v>
                </c:pt>
                <c:pt idx="2">
                  <c:v>338</c:v>
                </c:pt>
                <c:pt idx="3">
                  <c:v>323</c:v>
                </c:pt>
                <c:pt idx="4">
                  <c:v>394</c:v>
                </c:pt>
                <c:pt idx="5">
                  <c:v>400</c:v>
                </c:pt>
                <c:pt idx="6">
                  <c:v>530</c:v>
                </c:pt>
                <c:pt idx="7">
                  <c:v>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614-45DA-9F56-9761EE0EB8E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5667688"/>
        <c:axId val="415660144"/>
      </c:lineChart>
      <c:catAx>
        <c:axId val="41566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15660144"/>
        <c:crosses val="autoZero"/>
        <c:auto val="1"/>
        <c:lblAlgn val="ctr"/>
        <c:lblOffset val="100"/>
        <c:noMultiLvlLbl val="0"/>
      </c:catAx>
      <c:valAx>
        <c:axId val="4156601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5667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40E0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aseline="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Закладка плодовых многолетних насаждений  в Краснодарском крае в 2014-2024 гг., га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40E08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Лист1!$A$105</c:f>
              <c:strCache>
                <c:ptCount val="1"/>
                <c:pt idx="0">
                  <c:v>Закладка садов 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57150">
                <a:solidFill>
                  <a:srgbClr val="00B0F0"/>
                </a:solidFill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rgbClr val="C00000"/>
                </a:solidFill>
                <a:ln w="57150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8C-4A5F-9608-671F51AE6147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C00000"/>
                </a:solidFill>
                <a:ln w="57150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8C-4A5F-9608-671F51AE6147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rgbClr val="C00000"/>
                </a:solidFill>
                <a:ln w="57150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8C-4A5F-9608-671F51AE6147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rgbClr val="C00000"/>
                </a:solidFill>
                <a:ln w="57150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D08C-4A5F-9608-671F51AE6147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rgbClr val="C00000"/>
                </a:solidFill>
                <a:ln w="57150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D08C-4A5F-9608-671F51AE6147}"/>
              </c:ext>
            </c:extLst>
          </c:dPt>
          <c:dPt>
            <c:idx val="6"/>
            <c:marker>
              <c:symbol val="circle"/>
              <c:size val="8"/>
              <c:spPr>
                <a:solidFill>
                  <a:srgbClr val="FF0000"/>
                </a:solidFill>
                <a:ln w="57150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D08C-4A5F-9608-671F51AE6147}"/>
              </c:ext>
            </c:extLst>
          </c:dPt>
          <c:dPt>
            <c:idx val="7"/>
            <c:marker>
              <c:symbol val="circle"/>
              <c:size val="8"/>
              <c:spPr>
                <a:solidFill>
                  <a:srgbClr val="C00000"/>
                </a:solidFill>
                <a:ln w="57150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D08C-4A5F-9608-671F51AE6147}"/>
              </c:ext>
            </c:extLst>
          </c:dPt>
          <c:xVal>
            <c:numRef>
              <c:f>Лист1!$E$106:$L$106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2021</c:v>
                </c:pt>
                <c:pt idx="7">
                  <c:v>2024</c:v>
                </c:pt>
              </c:numCache>
            </c:numRef>
          </c:xVal>
          <c:yVal>
            <c:numRef>
              <c:f>Лист1!$E$107:$L$107</c:f>
              <c:numCache>
                <c:formatCode>General</c:formatCode>
                <c:ptCount val="8"/>
                <c:pt idx="0">
                  <c:v>1110</c:v>
                </c:pt>
                <c:pt idx="1">
                  <c:v>1240</c:v>
                </c:pt>
                <c:pt idx="2">
                  <c:v>1640</c:v>
                </c:pt>
                <c:pt idx="3">
                  <c:v>1849</c:v>
                </c:pt>
                <c:pt idx="4">
                  <c:v>2358</c:v>
                </c:pt>
                <c:pt idx="5">
                  <c:v>1600</c:v>
                </c:pt>
                <c:pt idx="6">
                  <c:v>2200</c:v>
                </c:pt>
                <c:pt idx="7">
                  <c:v>2500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D08C-4A5F-9608-671F51AE61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5581928"/>
        <c:axId val="225580944"/>
      </c:scatterChart>
      <c:valAx>
        <c:axId val="225581928"/>
        <c:scaling>
          <c:orientation val="minMax"/>
          <c:max val="2024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40E08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580944"/>
        <c:crosses val="autoZero"/>
        <c:crossBetween val="midCat"/>
        <c:majorUnit val="1"/>
      </c:valAx>
      <c:valAx>
        <c:axId val="22558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40E08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581928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88888888888889E-2"/>
          <c:y val="0.14285850632307329"/>
          <c:w val="0.93055555555555558"/>
          <c:h val="0.758337310108963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Лист1!$E$35</c:f>
              <c:strCache>
                <c:ptCount val="1"/>
                <c:pt idx="0">
                  <c:v>Площадь садов интенсивного типа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Лист1!$A$36:$A$45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2021</c:v>
                </c:pt>
                <c:pt idx="7">
                  <c:v>2024</c:v>
                </c:pt>
              </c:numCache>
            </c:numRef>
          </c:cat>
          <c:val>
            <c:numRef>
              <c:f>Лист1!$E$36:$E$45</c:f>
              <c:numCache>
                <c:formatCode>#,##0</c:formatCode>
                <c:ptCount val="8"/>
                <c:pt idx="0">
                  <c:v>8918</c:v>
                </c:pt>
                <c:pt idx="1">
                  <c:v>10018</c:v>
                </c:pt>
                <c:pt idx="2">
                  <c:v>11522</c:v>
                </c:pt>
                <c:pt idx="3">
                  <c:v>12904.3</c:v>
                </c:pt>
                <c:pt idx="4">
                  <c:v>13232.599999999999</c:v>
                </c:pt>
                <c:pt idx="5">
                  <c:v>13582.599999999999</c:v>
                </c:pt>
                <c:pt idx="6">
                  <c:v>14982.599999999999</c:v>
                </c:pt>
                <c:pt idx="7">
                  <c:v>16932.599999999999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2-4C9A-8DAE-991ADBD41AE9}"/>
            </c:ext>
          </c:extLst>
        </c:ser>
        <c:ser>
          <c:idx val="1"/>
          <c:order val="1"/>
          <c:tx>
            <c:strRef>
              <c:f>Лист1!$F$35</c:f>
              <c:strCache>
                <c:ptCount val="1"/>
                <c:pt idx="0">
                  <c:v>Площадь садов обычного типа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Лист1!$A$36:$A$45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2021</c:v>
                </c:pt>
                <c:pt idx="7">
                  <c:v>2024</c:v>
                </c:pt>
              </c:numCache>
            </c:numRef>
          </c:cat>
          <c:val>
            <c:numRef>
              <c:f>Лист1!$F$36:$F$45</c:f>
              <c:numCache>
                <c:formatCode>#,##0</c:formatCode>
                <c:ptCount val="8"/>
                <c:pt idx="0">
                  <c:v>17425</c:v>
                </c:pt>
                <c:pt idx="1">
                  <c:v>16692</c:v>
                </c:pt>
                <c:pt idx="2">
                  <c:v>16146</c:v>
                </c:pt>
                <c:pt idx="3">
                  <c:v>16279.4</c:v>
                </c:pt>
                <c:pt idx="4">
                  <c:v>16467.400000000001</c:v>
                </c:pt>
                <c:pt idx="5">
                  <c:v>16517.400000000001</c:v>
                </c:pt>
                <c:pt idx="6">
                  <c:v>16617.400000000001</c:v>
                </c:pt>
                <c:pt idx="7">
                  <c:v>16767.400000000001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12-4C9A-8DAE-991ADBD41A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65874752"/>
        <c:axId val="465880656"/>
      </c:barChart>
      <c:catAx>
        <c:axId val="465874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5880656"/>
        <c:crosses val="autoZero"/>
        <c:auto val="1"/>
        <c:lblAlgn val="ctr"/>
        <c:lblOffset val="100"/>
        <c:noMultiLvlLbl val="0"/>
      </c:catAx>
      <c:valAx>
        <c:axId val="4658806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6587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671150481189851E-2"/>
          <c:y val="3.4280203610912274E-2"/>
          <c:w val="0.88102143482064754"/>
          <c:h val="0.11158752883162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40E08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r>
              <a:rPr lang="ru-RU" sz="15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посадочного материала в Краснодарском крае в 2006-2024 гг., млн. шт.</a:t>
            </a:r>
            <a:endParaRPr lang="ru-RU" sz="15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937871217034855"/>
          <c:y val="3.21343773632288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4766673341767197E-2"/>
          <c:y val="0.14898300705026976"/>
          <c:w val="0.9417867444350051"/>
          <c:h val="0.75783425682768546"/>
        </c:manualLayout>
      </c:layout>
      <c:scatterChart>
        <c:scatterStyle val="lineMarker"/>
        <c:varyColors val="0"/>
        <c:ser>
          <c:idx val="0"/>
          <c:order val="0"/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914D-4DBC-9562-D2C557A19A58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00B050"/>
                </a:solidFill>
                <a:round/>
                <a:tailEnd type="none" w="lg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4D-4DBC-9562-D2C557A19A58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00B050"/>
                </a:solidFill>
                <a:round/>
                <a:tailEnd type="none"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4D-4DBC-9562-D2C557A19A58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00B050"/>
                </a:solidFill>
                <a:round/>
                <a:tailEnd type="none"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4D-4DBC-9562-D2C557A19A58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FF0000"/>
                </a:solidFill>
                <a:round/>
                <a:tailEnd type="none"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4D-4DBC-9562-D2C557A19A58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50800" cap="rnd">
                <a:solidFill>
                  <a:srgbClr val="FF0000"/>
                </a:solidFill>
                <a:round/>
                <a:tailEnd type="stealth" w="med" len="lg"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4D-4DBC-9562-D2C557A19A58}"/>
              </c:ext>
            </c:extLst>
          </c:dPt>
          <c:xVal>
            <c:numRef>
              <c:f>Лист1!$F$55:$L$55</c:f>
              <c:numCache>
                <c:formatCode>General</c:formatCode>
                <c:ptCount val="7"/>
                <c:pt idx="0">
                  <c:v>2006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2021</c:v>
                </c:pt>
                <c:pt idx="6">
                  <c:v>2024</c:v>
                </c:pt>
              </c:numCache>
            </c:numRef>
          </c:xVal>
          <c:yVal>
            <c:numRef>
              <c:f>Лист1!$F$56:$L$56</c:f>
              <c:numCache>
                <c:formatCode>General</c:formatCode>
                <c:ptCount val="7"/>
                <c:pt idx="0">
                  <c:v>1.3</c:v>
                </c:pt>
                <c:pt idx="1">
                  <c:v>3.6</c:v>
                </c:pt>
                <c:pt idx="2">
                  <c:v>4.5</c:v>
                </c:pt>
                <c:pt idx="3">
                  <c:v>5</c:v>
                </c:pt>
                <c:pt idx="4">
                  <c:v>5.0999999999999996</c:v>
                </c:pt>
                <c:pt idx="5">
                  <c:v>6</c:v>
                </c:pt>
                <c:pt idx="6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14D-4DBC-9562-D2C557A19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4651880"/>
        <c:axId val="424652536"/>
      </c:scatterChart>
      <c:valAx>
        <c:axId val="424651880"/>
        <c:scaling>
          <c:orientation val="minMax"/>
          <c:max val="2024"/>
          <c:min val="200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>
                <a:alpha val="97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4652536"/>
        <c:crosses val="autoZero"/>
        <c:crossBetween val="midCat"/>
        <c:majorUnit val="1"/>
        <c:minorUnit val="0.5"/>
      </c:valAx>
      <c:valAx>
        <c:axId val="424652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40E08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46518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0.6962</cdr:x>
      <cdr:y>0.90027</cdr:y>
    </cdr:from>
    <cdr:to>
      <cdr:x>0.75571</cdr:x>
      <cdr:y>0.98704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3A6A45F-A5C2-498B-9123-871FE8BB4F5D}"/>
            </a:ext>
          </a:extLst>
        </cdr:cNvPr>
        <cdr:cNvSpPr txBox="1"/>
      </cdr:nvSpPr>
      <cdr:spPr>
        <a:xfrm xmlns:a="http://schemas.openxmlformats.org/drawingml/2006/main">
          <a:off x="6264696" y="2873722"/>
          <a:ext cx="53550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solidFill>
                <a:srgbClr val="040E08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</a:t>
          </a:r>
        </a:p>
      </cdr:txBody>
    </cdr:sp>
  </cdr:relSizeAnchor>
  <cdr:relSizeAnchor xmlns:cdr="http://schemas.openxmlformats.org/drawingml/2006/chartDrawing">
    <cdr:from>
      <cdr:x>0.932</cdr:x>
      <cdr:y>0.90027</cdr:y>
    </cdr:from>
    <cdr:to>
      <cdr:x>0.99151</cdr:x>
      <cdr:y>0.98704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3A6A45F-A5C2-498B-9123-871FE8BB4F5D}"/>
            </a:ext>
          </a:extLst>
        </cdr:cNvPr>
        <cdr:cNvSpPr txBox="1"/>
      </cdr:nvSpPr>
      <cdr:spPr>
        <a:xfrm xmlns:a="http://schemas.openxmlformats.org/drawingml/2006/main">
          <a:off x="8386511" y="2873722"/>
          <a:ext cx="53550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solidFill>
                <a:srgbClr val="040E08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8467F911-FCF7-4E02-9A8C-05B0991AD6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DD66F0B-9B5B-4A91-90A7-1CA030E26D0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EEC37369-C8ED-4FD1-8143-734CAC3FA3B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C12341AD-6A12-41A1-B595-3FB02E25CAA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1F9E46C1-8970-4430-A171-344B8382A0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BFBBD36B-A8AF-4EF8-A91D-E68499E02D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416356-89BA-43EA-B19D-38E74B72357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178915-0245-4416-9779-057D4E7FD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7A385-E218-4FDF-A746-F92AE7CC4577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C8116A65-A64C-4834-97DE-D96A40FD5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E5536B02-9452-40EC-8763-06CD0C73D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F32B6C-2685-46FD-8BCA-58AAF60D8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E6B65-C8BF-4747-900D-1DB7D9E025CA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87F4B0BA-9BA1-426F-B3D4-F5D339D02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5BB5294B-EDD8-40A2-91E7-BE9DE96CD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577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F32B6C-2685-46FD-8BCA-58AAF60D8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E6B65-C8BF-4747-900D-1DB7D9E025CA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87F4B0BA-9BA1-426F-B3D4-F5D339D02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5BB5294B-EDD8-40A2-91E7-BE9DE96CD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693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178915-0245-4416-9779-057D4E7FD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7A385-E218-4FDF-A746-F92AE7CC4577}" type="slidenum">
              <a:rPr lang="en-US" altLang="ru-RU"/>
              <a:pPr/>
              <a:t>17</a:t>
            </a:fld>
            <a:endParaRPr lang="en-US" altLang="ru-RU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C8116A65-A64C-4834-97DE-D96A40FD5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E5536B02-9452-40EC-8763-06CD0C73D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836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7DBE44B-423F-427D-ADCD-0A3C447F6F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55245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516BA54-840C-4CB0-B589-02758EDF9E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123825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EDBA9-5D84-462F-9D39-B63A96E59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3C60A7-760C-403F-9DB7-4246BF6CC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240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B2DD4D-452A-4A05-A1B4-39F362EA9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77000" y="228600"/>
            <a:ext cx="20574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422C08-653C-4ABE-B26D-4D15DC172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0198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052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4C3A9-9F12-4AA5-9C74-76597525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2B1B6D-1C3C-49B3-B9D4-87A99120B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0623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6123E-F552-44CA-9745-AAF436A65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9FFDDA-0C70-4FAE-B6E8-4A3A008E1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420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50897-B7B9-4AE3-8417-DF978E83C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40E69B-F0A7-412B-B239-1848306BD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1295400"/>
            <a:ext cx="35814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6B3CD3-098D-4A91-AD9B-59CE4119A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6800" y="1295400"/>
            <a:ext cx="35814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2717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A11BD-3DBB-48D6-80BD-EBA514522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14778-94C9-4EC8-AFF4-869DBD21E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93B832-6F92-4952-9630-82F44DD15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3DCFF9-D173-440D-8152-64D239F39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2589CC-8072-4867-A05D-3712956B1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3109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01A6F-10F8-46A4-B2D1-131C6C85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593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75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0F4D5-8A2C-486B-B619-30FBE170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A3BBDE-025A-4658-B3EF-B6322DDD1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F0AD47-BCAA-4A18-BEF5-AA46FD7B8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52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D56D2-3A3D-476A-B34E-89BCE8D4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5D64B5-9230-455C-A15E-16D320C37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81400C-5DB3-48EC-965A-BE8966AA7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402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BB15F1-9279-4D18-AFDF-BC40C5D47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229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B61076-6E5B-491F-AD92-16198C500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295400"/>
            <a:ext cx="7315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1873EA6F-877F-4096-8B5F-BC36868029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1" y="1052736"/>
            <a:ext cx="9144001" cy="2228478"/>
          </a:xfrm>
        </p:spPr>
        <p:txBody>
          <a:bodyPr/>
          <a:lstStyle/>
          <a:p>
            <a:r>
              <a:rPr lang="ru-RU" altLang="ru-RU" sz="38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«Состояние и перспективы развития садоводства в Краснодарском крае»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245E5ECA-6DAB-45C8-BDEF-48458119EC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77732" y="5119903"/>
            <a:ext cx="4788533" cy="1772816"/>
          </a:xfrm>
        </p:spPr>
        <p:txBody>
          <a:bodyPr/>
          <a:lstStyle/>
          <a:p>
            <a:pPr algn="l"/>
            <a:r>
              <a:rPr lang="ru-RU" altLang="ru-RU" sz="24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Союза </a:t>
            </a:r>
          </a:p>
          <a:p>
            <a:pPr algn="l"/>
            <a:r>
              <a:rPr lang="ru-RU" altLang="ru-RU" sz="24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«Садоводы Кубани»</a:t>
            </a:r>
          </a:p>
          <a:p>
            <a:pPr algn="l"/>
            <a:r>
              <a:rPr lang="ru-RU" altLang="ru-RU" sz="24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с.-х. н.</a:t>
            </a:r>
            <a:br>
              <a:rPr lang="ru-RU" altLang="ru-RU" sz="24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Щербаков Николай Алексеевич</a:t>
            </a:r>
          </a:p>
          <a:p>
            <a:endParaRPr lang="en-US" altLang="ru-RU" dirty="0"/>
          </a:p>
          <a:p>
            <a:endParaRPr lang="ru-RU" alt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4FDF51-8EFD-4C7E-B070-4E1D9B259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5085184"/>
            <a:ext cx="1704630" cy="17728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66C63-12C0-455E-BAA7-17F1BEC0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659688" cy="715963"/>
          </a:xfrm>
        </p:spPr>
        <p:txBody>
          <a:bodyPr/>
          <a:lstStyle/>
          <a:p>
            <a:r>
              <a:rPr lang="ru-RU" sz="32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Краевые меры господдержки садоводства в 2019 году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65EBE23-4262-40E2-8EA8-02426888A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1908"/>
              </p:ext>
            </p:extLst>
          </p:nvPr>
        </p:nvGraphicFramePr>
        <p:xfrm>
          <a:off x="333770" y="1124744"/>
          <a:ext cx="8424936" cy="4828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238">
                  <a:extLst>
                    <a:ext uri="{9D8B030D-6E8A-4147-A177-3AD203B41FA5}">
                      <a16:colId xmlns:a16="http://schemas.microsoft.com/office/drawing/2014/main" val="171152553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612886517"/>
                    </a:ext>
                  </a:extLst>
                </a:gridCol>
                <a:gridCol w="2962570">
                  <a:extLst>
                    <a:ext uri="{9D8B030D-6E8A-4147-A177-3AD203B41FA5}">
                      <a16:colId xmlns:a16="http://schemas.microsoft.com/office/drawing/2014/main" val="326242946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Ед. изм.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субсидии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984535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Раскорчевка садов </a:t>
                      </a:r>
                      <a:r>
                        <a:rPr lang="ru-RU" sz="1800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возрасте не более 30 лет</a:t>
                      </a:r>
                      <a:endParaRPr lang="ru-RU" sz="1800" b="0" i="0" u="none" strike="noStrike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8" marR="9388" marT="938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 от фактических затрат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752604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шпалеры </a:t>
                      </a:r>
                      <a:r>
                        <a:rPr lang="ru-RU" sz="1800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садах интенсивного типа</a:t>
                      </a:r>
                      <a:endParaRPr lang="ru-RU" sz="1800" b="0" i="0" u="none" strike="noStrike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8" marR="9388" marT="938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 от фактических затрат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482126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Приобретением систем капельного орошения </a:t>
                      </a:r>
                      <a:r>
                        <a:rPr lang="ru-RU" sz="1800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садов</a:t>
                      </a:r>
                      <a:endParaRPr lang="ru-RU" sz="1800" b="0" i="0" u="none" strike="noStrike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8" marR="9388" marT="938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35% от фактических затрат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761495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и установку противоградовой сетки</a:t>
                      </a:r>
                      <a:r>
                        <a:rPr lang="ru-RU" sz="1800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садах интенсивного типа</a:t>
                      </a:r>
                      <a:endParaRPr lang="ru-RU" sz="1800" b="0" i="0" u="none" strike="noStrike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8" marR="9388" marT="938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от фактических затрат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07031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инфраструктуры </a:t>
                      </a:r>
                      <a:r>
                        <a:rPr lang="ru-RU" sz="1800" b="0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питомниководства в садоводстве</a:t>
                      </a:r>
                      <a:endParaRPr lang="ru-RU" sz="1800" b="0" i="0" u="none" strike="noStrike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8" marR="9388" marT="938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 от фактических затрат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194233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части затрат на </a:t>
                      </a:r>
                      <a:r>
                        <a:rPr lang="ru-RU" sz="1800" b="1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перевооружение </a:t>
                      </a:r>
                      <a:r>
                        <a:rPr lang="ru-RU" sz="1800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садоводства</a:t>
                      </a:r>
                      <a:endParaRPr lang="ru-RU" sz="1800" b="0" i="0" u="none" strike="noStrike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8" marR="9388" marT="938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 от фактических затрат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353551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селекционных мероприятий</a:t>
                      </a:r>
                      <a:r>
                        <a:rPr lang="ru-RU" sz="1800" u="none" strike="noStrike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области садоводства</a:t>
                      </a:r>
                      <a:endParaRPr lang="ru-RU" sz="1800" b="0" i="0" u="none" strike="noStrike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8" marR="9388" marT="938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 от фактических затрат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368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21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078C45-1E2C-4AB6-BFFD-A0E2FD8616B3}"/>
              </a:ext>
            </a:extLst>
          </p:cNvPr>
          <p:cNvSpPr/>
          <p:nvPr/>
        </p:nvSpPr>
        <p:spPr>
          <a:xfrm>
            <a:off x="342900" y="228600"/>
            <a:ext cx="84582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40E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Интенсивность многолетних насаждений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B562EDE-C27B-4622-BC8A-EEB0DA983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736578"/>
              </p:ext>
            </p:extLst>
          </p:nvPr>
        </p:nvGraphicFramePr>
        <p:xfrm>
          <a:off x="342900" y="825904"/>
          <a:ext cx="8621588" cy="5377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2026">
                  <a:extLst>
                    <a:ext uri="{9D8B030D-6E8A-4147-A177-3AD203B41FA5}">
                      <a16:colId xmlns:a16="http://schemas.microsoft.com/office/drawing/2014/main" val="904372609"/>
                    </a:ext>
                  </a:extLst>
                </a:gridCol>
                <a:gridCol w="6659562">
                  <a:extLst>
                    <a:ext uri="{9D8B030D-6E8A-4147-A177-3AD203B41FA5}">
                      <a16:colId xmlns:a16="http://schemas.microsoft.com/office/drawing/2014/main" val="3347522214"/>
                    </a:ext>
                  </a:extLst>
                </a:gridCol>
              </a:tblGrid>
              <a:tr h="3447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5" marR="53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Преимущества</a:t>
                      </a:r>
                      <a:endParaRPr lang="ru-RU" sz="16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5" marR="53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336134"/>
                  </a:ext>
                </a:extLst>
              </a:tr>
              <a:tr h="33818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Интенсивная технология</a:t>
                      </a:r>
                      <a:endParaRPr lang="ru-RU" sz="16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5" marR="53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более низкая стоимость закладки и </a:t>
                      </a:r>
                      <a:r>
                        <a:rPr lang="ru-RU" sz="1600" b="1" dirty="0" err="1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уходных</a:t>
                      </a: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до вступления в плодоношение;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более длительный срок амортизации сада (25-30 лет);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не требует опоры;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не требует капельного орошения;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не требует специальной дорогостоящей техники и с/х техники;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не требует специальных знаний и приемов при выращивании;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деревья более адаптированы к климатическим факторам (например, более зимостойкие);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более низкая стоимость </a:t>
                      </a:r>
                      <a:r>
                        <a:rPr lang="ru-RU" sz="1600" b="1" dirty="0" err="1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уходных</a:t>
                      </a: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в период плодоношения.</a:t>
                      </a:r>
                    </a:p>
                  </a:txBody>
                  <a:tcPr marL="53125" marR="53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326304"/>
                  </a:ext>
                </a:extLst>
              </a:tr>
              <a:tr h="13788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Суперинтенсивная</a:t>
                      </a:r>
                      <a:r>
                        <a:rPr lang="ru-RU" sz="16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технология</a:t>
                      </a:r>
                      <a:endParaRPr lang="ru-RU" sz="16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5" marR="53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урожайность выше в 1,5 и более раз;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стандартность плодов выше;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плодоношение вступает на 1-2 года раньше (</a:t>
                      </a:r>
                      <a:r>
                        <a:rPr lang="ru-RU" sz="1600" b="1" dirty="0" err="1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суперинтенсивные</a:t>
                      </a:r>
                      <a:r>
                        <a:rPr lang="ru-RU" sz="1600" b="1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сады на 2-3 год, интенсивные на  3-4 год).</a:t>
                      </a:r>
                      <a:endParaRPr lang="ru-RU" sz="1600" b="1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25" marR="531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1289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798FAC-3FEE-4BD5-9A95-7BB86907492A}"/>
              </a:ext>
            </a:extLst>
          </p:cNvPr>
          <p:cNvSpPr/>
          <p:nvPr/>
        </p:nvSpPr>
        <p:spPr>
          <a:xfrm>
            <a:off x="34925" y="-14288"/>
            <a:ext cx="910907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40E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Сравнение экономических показателей возделывания сада по разным технологиям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ED37E90-8C8C-4B57-90FA-DA4740959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749516"/>
              </p:ext>
            </p:extLst>
          </p:nvPr>
        </p:nvGraphicFramePr>
        <p:xfrm>
          <a:off x="323528" y="1079373"/>
          <a:ext cx="8496944" cy="5661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4024">
                  <a:extLst>
                    <a:ext uri="{9D8B030D-6E8A-4147-A177-3AD203B41FA5}">
                      <a16:colId xmlns:a16="http://schemas.microsoft.com/office/drawing/2014/main" val="1121235367"/>
                    </a:ext>
                  </a:extLst>
                </a:gridCol>
                <a:gridCol w="2414693">
                  <a:extLst>
                    <a:ext uri="{9D8B030D-6E8A-4147-A177-3AD203B41FA5}">
                      <a16:colId xmlns:a16="http://schemas.microsoft.com/office/drawing/2014/main" val="2145512656"/>
                    </a:ext>
                  </a:extLst>
                </a:gridCol>
                <a:gridCol w="2128227">
                  <a:extLst>
                    <a:ext uri="{9D8B030D-6E8A-4147-A177-3AD203B41FA5}">
                      <a16:colId xmlns:a16="http://schemas.microsoft.com/office/drawing/2014/main" val="3352994437"/>
                    </a:ext>
                  </a:extLst>
                </a:gridCol>
              </a:tblGrid>
              <a:tr h="313869">
                <a:tc rowSpan="2"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824789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Значение показателей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67717"/>
                  </a:ext>
                </a:extLst>
              </a:tr>
              <a:tr h="75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Интенсивная </a:t>
                      </a:r>
                      <a:b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технология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err="1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Суперинтенсивная</a:t>
                      </a: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технология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475291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Инвестиции для закладки сада, руб.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280 000 - 350 000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1 600 000 - 4 000 000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778710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из них государственные субсидии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242 427,80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438 867,00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201940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Вступление в плодоношение, год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852158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Затраты на производство, руб.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230 000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350 000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090056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Урожайность т/га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502151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Цена реализации, руб./кг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50689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Выручка, руб.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750 000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1 225 000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139587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Прибыль от продаж, руб.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520 000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875 000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802764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Рентабельность производства, %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69%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71%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423343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Окупаемость, год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5-6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224892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Срок амортизации сада</a:t>
                      </a: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491841"/>
                  </a:ext>
                </a:extLst>
              </a:tr>
              <a:tr h="382703">
                <a:tc>
                  <a:txBody>
                    <a:bodyPr/>
                    <a:lstStyle/>
                    <a:p>
                      <a:pPr marL="0" algn="just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Прибыль за весь </a:t>
                      </a:r>
                      <a:r>
                        <a:rPr lang="ru-RU" sz="1600" b="1" kern="1200" dirty="0" err="1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садооборот</a:t>
                      </a:r>
                      <a:endParaRPr lang="ru-RU" sz="1600" b="1" kern="12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10 400 000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824789" rtl="0" eaLnBrk="1" fontAlgn="ctr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10 500 000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4176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Диаграмма 2">
            <a:extLst>
              <a:ext uri="{FF2B5EF4-FFF2-40B4-BE49-F238E27FC236}">
                <a16:creationId xmlns:a16="http://schemas.microsoft.com/office/drawing/2014/main" id="{299E650E-F6F4-45AF-B76F-58E839BEF303}"/>
              </a:ext>
            </a:extLst>
          </p:cNvPr>
          <p:cNvGraphicFramePr>
            <a:graphicFrameLocks/>
          </p:cNvGraphicFramePr>
          <p:nvPr/>
        </p:nvGraphicFramePr>
        <p:xfrm>
          <a:off x="25400" y="1168400"/>
          <a:ext cx="6197600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Chart" r:id="rId3" imgW="6200169" imgH="4377307" progId="Excel.Chart.8">
                  <p:embed/>
                </p:oleObj>
              </mc:Choice>
              <mc:Fallback>
                <p:oleObj name="Chart" r:id="rId3" imgW="6200169" imgH="4377307" progId="Excel.Chart.8">
                  <p:embed/>
                  <p:pic>
                    <p:nvPicPr>
                      <p:cNvPr id="35842" name="Диаграмма 2">
                        <a:extLst>
                          <a:ext uri="{FF2B5EF4-FFF2-40B4-BE49-F238E27FC236}">
                            <a16:creationId xmlns:a16="http://schemas.microsoft.com/office/drawing/2014/main" id="{299E650E-F6F4-45AF-B76F-58E839BEF30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1168400"/>
                        <a:ext cx="6197600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68EC53-D0FA-4A27-9A22-DD7098AFD778}"/>
              </a:ext>
            </a:extLst>
          </p:cNvPr>
          <p:cNvSpPr/>
          <p:nvPr/>
        </p:nvSpPr>
        <p:spPr>
          <a:xfrm>
            <a:off x="533400" y="19050"/>
            <a:ext cx="77724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40E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Закладка многолетних насаждений в 2018 году по разным видам технологий</a:t>
            </a:r>
          </a:p>
        </p:txBody>
      </p:sp>
      <p:pic>
        <p:nvPicPr>
          <p:cNvPr id="35844" name="Рисунок 4">
            <a:extLst>
              <a:ext uri="{FF2B5EF4-FFF2-40B4-BE49-F238E27FC236}">
                <a16:creationId xmlns:a16="http://schemas.microsoft.com/office/drawing/2014/main" id="{707E9417-2553-4BB0-8587-657BE214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39838"/>
            <a:ext cx="28368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9DF89-1653-4038-8CEC-F43C4E632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3349922"/>
            <a:ext cx="2836863" cy="282849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Диаграмма 3">
            <a:extLst>
              <a:ext uri="{FF2B5EF4-FFF2-40B4-BE49-F238E27FC236}">
                <a16:creationId xmlns:a16="http://schemas.microsoft.com/office/drawing/2014/main" id="{BCB8F90C-EC98-4BFC-B8E7-814AF33A70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594129"/>
              </p:ext>
            </p:extLst>
          </p:nvPr>
        </p:nvGraphicFramePr>
        <p:xfrm>
          <a:off x="25400" y="1168400"/>
          <a:ext cx="6197600" cy="4251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Chart" r:id="rId3" imgW="6200169" imgH="4224894" progId="Excel.Chart.8">
                  <p:embed/>
                </p:oleObj>
              </mc:Choice>
              <mc:Fallback>
                <p:oleObj name="Chart" r:id="rId3" imgW="6200169" imgH="4224894" progId="Excel.Chart.8">
                  <p:embed/>
                  <p:pic>
                    <p:nvPicPr>
                      <p:cNvPr id="37890" name="Диаграмма 3">
                        <a:extLst>
                          <a:ext uri="{FF2B5EF4-FFF2-40B4-BE49-F238E27FC236}">
                            <a16:creationId xmlns:a16="http://schemas.microsoft.com/office/drawing/2014/main" id="{BCB8F90C-EC98-4BFC-B8E7-814AF33A705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1168400"/>
                        <a:ext cx="6197600" cy="4251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BF12F6-0CB5-4FC0-B69D-FC5E0543D912}"/>
              </a:ext>
            </a:extLst>
          </p:cNvPr>
          <p:cNvSpPr/>
          <p:nvPr/>
        </p:nvSpPr>
        <p:spPr>
          <a:xfrm>
            <a:off x="609600" y="0"/>
            <a:ext cx="79248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40E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Посадочный материал для закладки садов в 2018 году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A23D10-376C-4300-BBD0-327057102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0" y="3306095"/>
            <a:ext cx="2895600" cy="20145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F09A41-5C92-44A9-B05E-B223719E5D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24" b="17334"/>
          <a:stretch/>
        </p:blipFill>
        <p:spPr>
          <a:xfrm>
            <a:off x="6196010" y="1257922"/>
            <a:ext cx="2895600" cy="2014591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33F44C7-01E9-4011-82D3-347FC59FC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99598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ru-RU" altLang="ru-RU" sz="32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современном садоводстве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7166B2-D876-4246-9E67-3FADC2C5F3F7}"/>
              </a:ext>
            </a:extLst>
          </p:cNvPr>
          <p:cNvSpPr/>
          <p:nvPr/>
        </p:nvSpPr>
        <p:spPr>
          <a:xfrm>
            <a:off x="162806" y="1196752"/>
            <a:ext cx="5670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Садоводство капиталоёмкая отрасль. </a:t>
            </a:r>
          </a:p>
          <a:p>
            <a:pPr>
              <a:defRPr/>
            </a:pPr>
            <a:r>
              <a:rPr lang="ru-RU" altLang="ru-RU" i="1" u="sng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эффективного современного садоводства необходимы: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altLang="ru-RU" dirty="0" err="1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садопригодные</a:t>
            </a:r>
            <a:r>
              <a:rPr lang="ru-RU" altLang="ru-RU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земли;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altLang="ru-RU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дорогостоящая спецтехника;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altLang="ru-RU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квалифицированные кадры;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altLang="ru-RU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фруктохранилища;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altLang="ru-RU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для доработки плодов;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altLang="ru-RU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организованная инфраструктура сада и предприятия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BBF973-41B6-4453-B458-1F0F63022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456" y="1196752"/>
            <a:ext cx="2956816" cy="20301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7DC9B2-6ADB-4793-8835-A46AA9371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035" y="3429000"/>
            <a:ext cx="2920237" cy="21886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02EBEB-EB8C-4861-BD19-D3ADCFE74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51" y="4957146"/>
            <a:ext cx="3086937" cy="18864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86BDA9-7917-4C82-959D-A3A3F2575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27" y="4957146"/>
            <a:ext cx="2538232" cy="190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5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F1D990-4EB6-4411-BC54-63C22E8EE50B}"/>
              </a:ext>
            </a:extLst>
          </p:cNvPr>
          <p:cNvSpPr/>
          <p:nvPr/>
        </p:nvSpPr>
        <p:spPr>
          <a:xfrm>
            <a:off x="0" y="-135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40E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Сравнение экономической эффективности производства плодовой продукции и зерновых культур в Краснодарском крае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650F67-E565-4FFC-B35C-F677C24650D4}"/>
              </a:ext>
            </a:extLst>
          </p:cNvPr>
          <p:cNvSpPr/>
          <p:nvPr/>
        </p:nvSpPr>
        <p:spPr>
          <a:xfrm>
            <a:off x="89756" y="1388167"/>
            <a:ext cx="8874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экономических показателей возделывания плодового сада и зерновых культур в Краснодарском крае в 2016-2018 гг. на 1 га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C012F0D-D3A2-49B8-B981-9150A739C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161653"/>
              </p:ext>
            </p:extLst>
          </p:nvPr>
        </p:nvGraphicFramePr>
        <p:xfrm>
          <a:off x="89756" y="2219164"/>
          <a:ext cx="8964488" cy="3752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9425">
                  <a:extLst>
                    <a:ext uri="{9D8B030D-6E8A-4147-A177-3AD203B41FA5}">
                      <a16:colId xmlns:a16="http://schemas.microsoft.com/office/drawing/2014/main" val="2113376671"/>
                    </a:ext>
                  </a:extLst>
                </a:gridCol>
                <a:gridCol w="2285095">
                  <a:extLst>
                    <a:ext uri="{9D8B030D-6E8A-4147-A177-3AD203B41FA5}">
                      <a16:colId xmlns:a16="http://schemas.microsoft.com/office/drawing/2014/main" val="125899921"/>
                    </a:ext>
                  </a:extLst>
                </a:gridCol>
                <a:gridCol w="2149968">
                  <a:extLst>
                    <a:ext uri="{9D8B030D-6E8A-4147-A177-3AD203B41FA5}">
                      <a16:colId xmlns:a16="http://schemas.microsoft.com/office/drawing/2014/main" val="3544782310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537040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Садоводство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Выращивание </a:t>
                      </a:r>
                      <a:b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зерновых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63125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Затраты на производство, руб.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355 000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37 500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0429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Урожайность ц/га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64808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Цена реализации, руб./кг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4685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Выручка, руб.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627 000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52 440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93594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Выплата налогов и сборов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13147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 задействованных </a:t>
                      </a:r>
                      <a:b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работников на 1 га, раб. мест.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0159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Прибыль от продаж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272 000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14 940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619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kern="120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Рентабельность производства, 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>
                          <a:solidFill>
                            <a:srgbClr val="040E08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929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153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1873EA6F-877F-4096-8B5F-BC36868029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764704"/>
            <a:ext cx="7772400" cy="2228478"/>
          </a:xfrm>
        </p:spPr>
        <p:txBody>
          <a:bodyPr/>
          <a:lstStyle/>
          <a:p>
            <a:r>
              <a:rPr lang="ru-RU" altLang="ru-RU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4FDF51-8EFD-4C7E-B070-4E1D9B259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04"/>
            <a:ext cx="1891090" cy="19667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7411E9-9F09-4F21-853E-FD82B0F0BF3F}"/>
              </a:ext>
            </a:extLst>
          </p:cNvPr>
          <p:cNvSpPr/>
          <p:nvPr/>
        </p:nvSpPr>
        <p:spPr>
          <a:xfrm>
            <a:off x="828700" y="2254385"/>
            <a:ext cx="748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«Садоводы Кубани» объединяет, информирует, направляет!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88679-CE80-41BB-8E8D-DEE087289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3281695"/>
            <a:ext cx="5462640" cy="27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0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096379C-8AB6-4DF7-BD5F-5B42A3129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4763"/>
            <a:ext cx="9094787" cy="111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anose="020B0604020202020204" pitchFamily="34" charset="0"/>
              </a:defRPr>
            </a:lvl9pPr>
          </a:lstStyle>
          <a:p>
            <a:pPr algn="ctr"/>
            <a:r>
              <a:rPr lang="ru-RU" altLang="ru-RU" sz="3200" b="1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altLang="ru-RU" sz="3200" b="1" dirty="0">
              <a:solidFill>
                <a:srgbClr val="040E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F8308E-23E0-4682-8C3C-045F24339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2579"/>
            <a:ext cx="909478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altLang="ru-RU" sz="240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Садоводство - важнейшая отрасль агропромышленного комплекса. На сегодняшний день - одна из самых доходных;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altLang="ru-RU" sz="240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Плоды, ягоды, орехи и продукты их переработки – основная продукция садоводства;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altLang="ru-RU" sz="240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Кубани в последние годы садоводство активно развивается.</a:t>
            </a:r>
          </a:p>
          <a:p>
            <a:pPr>
              <a:defRPr/>
            </a:pPr>
            <a:endParaRPr lang="ru-RU" altLang="ru-RU" sz="2400">
              <a:solidFill>
                <a:srgbClr val="040E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F4607B-BEB9-4D79-BEB5-643C8F269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50542"/>
            <a:ext cx="4054650" cy="30409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0395EB-671C-4196-95D0-50E6B493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619" y="3373386"/>
            <a:ext cx="4079862" cy="27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642"/>
            <a:ext cx="8390540" cy="91007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Южного федерального округа как производителя плодовой продукции</a:t>
            </a:r>
            <a:endParaRPr lang="en-US" sz="3200" b="1" dirty="0">
              <a:solidFill>
                <a:srgbClr val="040E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260" y="985720"/>
            <a:ext cx="6561740" cy="3755832"/>
          </a:xfrm>
        </p:spPr>
        <p:txBody>
          <a:bodyPr>
            <a:noAutofit/>
          </a:bodyPr>
          <a:lstStyle/>
          <a:p>
            <a:r>
              <a:rPr lang="ru-RU" altLang="ru-RU" sz="24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России потребляется 4 млн. тонн плодовой продукции, а выращивается 800 тыс. тонн. </a:t>
            </a:r>
          </a:p>
          <a:p>
            <a:r>
              <a:rPr lang="ru-RU" altLang="ru-RU" sz="24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40% плодов, произведенных в РФ, выращиваются в Краснодарском крае. </a:t>
            </a:r>
          </a:p>
          <a:p>
            <a:r>
              <a:rPr lang="ru-RU" altLang="ru-RU" sz="24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полностью обеспечить страну отечественными фруктами и отказаться от импортозамещения, необходимо в России заложить как минимум 100 тыс. га садов, соответственно в Краснодарском крае - 40 тыс. га. </a:t>
            </a:r>
          </a:p>
          <a:p>
            <a:r>
              <a:rPr lang="ru-RU" sz="24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Южного федерального округа как производителя плодов в силу климатических и людских ресурсов огромен.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AFC482-0BBD-45C0-8BFC-03B8386D4E3A}"/>
              </a:ext>
            </a:extLst>
          </p:cNvPr>
          <p:cNvSpPr/>
          <p:nvPr/>
        </p:nvSpPr>
        <p:spPr>
          <a:xfrm>
            <a:off x="8389625" y="6583362"/>
            <a:ext cx="754375" cy="274638"/>
          </a:xfrm>
          <a:prstGeom prst="rect">
            <a:avLst/>
          </a:prstGeom>
          <a:solidFill>
            <a:srgbClr val="860000"/>
          </a:solidFill>
          <a:ln>
            <a:solidFill>
              <a:srgbClr val="8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BE05CB-BD34-45BA-BCEA-EEEE33652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" y="1124744"/>
            <a:ext cx="2520493" cy="252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CDA20B9-BDAD-473E-A549-68B2C94E7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284" y="266700"/>
            <a:ext cx="6861175" cy="685800"/>
          </a:xfrm>
        </p:spPr>
        <p:txBody>
          <a:bodyPr/>
          <a:lstStyle/>
          <a:p>
            <a:r>
              <a:rPr lang="ru-RU" altLang="ru-RU" sz="32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садоводстве Краснодарского края</a:t>
            </a:r>
            <a:endParaRPr lang="en-US" altLang="ru-RU" sz="3200" b="1" dirty="0">
              <a:solidFill>
                <a:srgbClr val="040E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651282-7E94-48F1-B217-94DCAC23E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211" y="955003"/>
            <a:ext cx="3866249" cy="47644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B2C1F7-C1A7-49E4-82AF-BB5DA0E8B867}"/>
              </a:ext>
            </a:extLst>
          </p:cNvPr>
          <p:cNvSpPr/>
          <p:nvPr/>
        </p:nvSpPr>
        <p:spPr>
          <a:xfrm>
            <a:off x="1964294" y="952500"/>
            <a:ext cx="424847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2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начало текущего года площадь плодовых и ягодных насаждений во всех категориях хозяйств в крае составляла 41,5 тысяч гектар, в том числе в плодоносящем возрасте 32,3 тысяч гектар. Из них, на долю сельскохозяйственных организаций, ИП и КФХ приходится 29,7 тысяч гектаров, в т.ч. плодоносящих 21,3 тыс. га. За период с 2017 по 2018 годы площадь промышленных садовых и ягодных насаждений на территории Краснодарского края увеличилась на 2 тыс. гектаров.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1141C7A-678D-428A-BDB7-DFFD23FB8552}"/>
              </a:ext>
            </a:extLst>
          </p:cNvPr>
          <p:cNvSpPr/>
          <p:nvPr/>
        </p:nvSpPr>
        <p:spPr bwMode="auto">
          <a:xfrm>
            <a:off x="6876256" y="1772816"/>
            <a:ext cx="1224136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E1DC7E-0665-4807-946E-2C63A3EF6A3D}"/>
              </a:ext>
            </a:extLst>
          </p:cNvPr>
          <p:cNvSpPr/>
          <p:nvPr/>
        </p:nvSpPr>
        <p:spPr bwMode="auto">
          <a:xfrm>
            <a:off x="8316416" y="155679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177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2F931C2-D63D-4F79-9200-89008328E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160338"/>
            <a:ext cx="8568952" cy="1143000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урожая плодово-ягодной продукции в Краснодарском крае за период 2014-2024 гг.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CB3B4A5-6ABB-4800-9A56-A8961BFBD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1461331"/>
            <a:ext cx="6472148" cy="153562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4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Валовый сбор плодов и ягод в 2018 году является наилучшим результатом работы плодоводов Кубани за последние 35 лет.</a:t>
            </a:r>
            <a:endParaRPr lang="ru-RU" altLang="ru-RU" dirty="0"/>
          </a:p>
        </p:txBody>
      </p:sp>
      <p:pic>
        <p:nvPicPr>
          <p:cNvPr id="5124" name="Рисунок 8">
            <a:extLst>
              <a:ext uri="{FF2B5EF4-FFF2-40B4-BE49-F238E27FC236}">
                <a16:creationId xmlns:a16="http://schemas.microsoft.com/office/drawing/2014/main" id="{49D891C6-C719-480F-9A3C-D3C63542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57" y="1461331"/>
            <a:ext cx="2546612" cy="169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B9F03BF-F6BC-4007-A54C-152EB30D3E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007525"/>
              </p:ext>
            </p:extLst>
          </p:nvPr>
        </p:nvGraphicFramePr>
        <p:xfrm>
          <a:off x="98932" y="3154945"/>
          <a:ext cx="8946137" cy="30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CDA20B9-BDAD-473E-A549-68B2C94E7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712" y="404664"/>
            <a:ext cx="6861175" cy="685800"/>
          </a:xfrm>
        </p:spPr>
        <p:txBody>
          <a:bodyPr/>
          <a:lstStyle/>
          <a:p>
            <a:r>
              <a:rPr lang="ru-RU" altLang="ru-RU" sz="32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Закладка плодовых многолетних насаждений в Краснодарском крае в 2014-2024 гг.</a:t>
            </a:r>
            <a:endParaRPr lang="en-US" altLang="ru-RU" sz="3200" b="1" dirty="0">
              <a:solidFill>
                <a:srgbClr val="040E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10ADD3B-69BC-4C90-AFFF-9560F8970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1676400"/>
            <a:ext cx="7128792" cy="204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0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2014 года закладка садов с каждым годом увеличивается, в 2018 году она составила 2,3 тыс. га.</a:t>
            </a:r>
          </a:p>
          <a:p>
            <a:pPr marL="0" indent="0">
              <a:buNone/>
            </a:pPr>
            <a:endParaRPr lang="ru-RU" alt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9EE0B9CE-0A3F-4805-B713-33617D2005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704211"/>
              </p:ext>
            </p:extLst>
          </p:nvPr>
        </p:nvGraphicFramePr>
        <p:xfrm>
          <a:off x="325798" y="2457358"/>
          <a:ext cx="8793853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8354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C02868A4-CB98-476D-B7CD-CB45F21FF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" y="-76200"/>
            <a:ext cx="9067800" cy="1295400"/>
          </a:xfrm>
        </p:spPr>
        <p:txBody>
          <a:bodyPr/>
          <a:lstStyle/>
          <a:p>
            <a:pPr algn="ctr"/>
            <a:r>
              <a:rPr lang="ru-RU" altLang="ru-RU" sz="32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площадей садов интенсивного типа в Краснодарском крае, га</a:t>
            </a:r>
          </a:p>
        </p:txBody>
      </p:sp>
      <p:pic>
        <p:nvPicPr>
          <p:cNvPr id="24581" name="Рисунок 5">
            <a:extLst>
              <a:ext uri="{FF2B5EF4-FFF2-40B4-BE49-F238E27FC236}">
                <a16:creationId xmlns:a16="http://schemas.microsoft.com/office/drawing/2014/main" id="{E21F343F-4164-47DD-9C3C-FB517E6D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316828"/>
            <a:ext cx="2801639" cy="186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1089B15-5A99-48A8-A0DF-08986E7160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59859"/>
              </p:ext>
            </p:extLst>
          </p:nvPr>
        </p:nvGraphicFramePr>
        <p:xfrm>
          <a:off x="107504" y="1124744"/>
          <a:ext cx="8998396" cy="319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3A6A45F-A5C2-498B-9123-871FE8BB4F5D}"/>
              </a:ext>
            </a:extLst>
          </p:cNvPr>
          <p:cNvSpPr txBox="1"/>
          <p:nvPr/>
        </p:nvSpPr>
        <p:spPr>
          <a:xfrm>
            <a:off x="7380312" y="4026720"/>
            <a:ext cx="53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AC4F2C-4513-4BFF-8C0D-50479D52A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85" y="4303719"/>
            <a:ext cx="2585615" cy="18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421BABE-9B67-4E52-AEFB-8532B2687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852" y="60325"/>
            <a:ext cx="8897811" cy="1158875"/>
          </a:xfrm>
        </p:spPr>
        <p:txBody>
          <a:bodyPr/>
          <a:lstStyle/>
          <a:p>
            <a:pPr algn="ctr" eaLnBrk="1" hangingPunct="1"/>
            <a:r>
              <a:rPr lang="ru-RU" altLang="ru-RU" sz="32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посадочного материала в Краснодарском крае в 2006-2018 гг.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860932B-7F04-4059-80E1-306136A74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642" y="1166018"/>
            <a:ext cx="889781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4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Кубани на начало 2019 года действует более 20 питомников, занимающихся выращиванием сертифицированного посадочного материала плодовых и ягодных культур;</a:t>
            </a:r>
          </a:p>
          <a:p>
            <a:pPr marL="0" indent="0" eaLnBrk="1" hangingPunct="1">
              <a:buFontTx/>
              <a:buNone/>
            </a:pPr>
            <a:r>
              <a:rPr lang="ru-RU" altLang="ru-RU" sz="24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произведено 5 млн. плодовых саженцев, в том числе для </a:t>
            </a:r>
            <a:r>
              <a:rPr lang="ru-RU" altLang="ru-RU" sz="2400" dirty="0" err="1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суперинтенсивного</a:t>
            </a:r>
            <a:r>
              <a:rPr lang="ru-RU" altLang="ru-RU" sz="2400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садоводства. </a:t>
            </a:r>
          </a:p>
          <a:p>
            <a:pPr marL="0" indent="0" eaLnBrk="1" hangingPunct="1">
              <a:buFontTx/>
              <a:buNone/>
            </a:pPr>
            <a:endParaRPr lang="ru-RU" alt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1B21A-3C61-4293-B18D-A5F774917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525" y="5338010"/>
            <a:ext cx="2748950" cy="1470172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DBC15EE5-0ED3-4B1F-A373-15E5EAF59A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629159"/>
              </p:ext>
            </p:extLst>
          </p:nvPr>
        </p:nvGraphicFramePr>
        <p:xfrm>
          <a:off x="152548" y="3097712"/>
          <a:ext cx="8897811" cy="2261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66C63-12C0-455E-BAA7-17F1BEC0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659688" cy="715963"/>
          </a:xfrm>
        </p:spPr>
        <p:txBody>
          <a:bodyPr/>
          <a:lstStyle/>
          <a:p>
            <a:r>
              <a:rPr lang="ru-RU" sz="3200" b="1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меры господдержки садоводства в 2019 году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65EBE23-4262-40E2-8EA8-02426888A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455305"/>
              </p:ext>
            </p:extLst>
          </p:nvPr>
        </p:nvGraphicFramePr>
        <p:xfrm>
          <a:off x="272886" y="1844824"/>
          <a:ext cx="5667265" cy="2737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810">
                  <a:extLst>
                    <a:ext uri="{9D8B030D-6E8A-4147-A177-3AD203B41FA5}">
                      <a16:colId xmlns:a16="http://schemas.microsoft.com/office/drawing/2014/main" val="171152553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612886517"/>
                    </a:ext>
                  </a:extLst>
                </a:gridCol>
                <a:gridCol w="2376263">
                  <a:extLst>
                    <a:ext uri="{9D8B030D-6E8A-4147-A177-3AD203B41FA5}">
                      <a16:colId xmlns:a16="http://schemas.microsoft.com/office/drawing/2014/main" val="3262429463"/>
                    </a:ext>
                  </a:extLst>
                </a:gridCol>
              </a:tblGrid>
              <a:tr h="12377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Плотность посадки, дер./га</a:t>
                      </a:r>
                      <a:endParaRPr lang="ru-RU" sz="18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Посажено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2018 г.,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8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субсидии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2019 г.,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руб./га</a:t>
                      </a:r>
                      <a:endParaRPr lang="ru-RU" sz="18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984535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800</a:t>
                      </a:r>
                      <a:endParaRPr lang="ru-RU" sz="180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(9,9%)</a:t>
                      </a:r>
                      <a:endParaRPr lang="ru-RU" sz="18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</a:t>
                      </a:r>
                      <a:endParaRPr lang="ru-RU" sz="180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752604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– 2499</a:t>
                      </a:r>
                      <a:endParaRPr lang="ru-RU" sz="180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909 (47,8%)</a:t>
                      </a:r>
                      <a:endParaRPr lang="ru-RU" sz="18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242,4</a:t>
                      </a:r>
                      <a:endParaRPr lang="ru-RU" sz="18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353551"/>
                  </a:ext>
                </a:extLst>
              </a:tr>
              <a:tr h="499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 и более</a:t>
                      </a:r>
                      <a:endParaRPr lang="ru-RU" sz="180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(42,1%)</a:t>
                      </a:r>
                      <a:endParaRPr lang="ru-RU" sz="18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40E0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438,8</a:t>
                      </a:r>
                      <a:endParaRPr lang="ru-RU" sz="1800" dirty="0">
                        <a:solidFill>
                          <a:srgbClr val="040E0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368202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36BFC9-4F7C-4CC3-9B1C-5342DBA4D06A}"/>
              </a:ext>
            </a:extLst>
          </p:cNvPr>
          <p:cNvSpPr/>
          <p:nvPr/>
        </p:nvSpPr>
        <p:spPr>
          <a:xfrm>
            <a:off x="272887" y="1268760"/>
            <a:ext cx="8043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40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части затрат (не более 80%) на посадку сада</a:t>
            </a: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76B3F47A-287E-4A22-8D53-C6DD76B3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863080"/>
            <a:ext cx="3146985" cy="210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23984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powerpoint-template-24 4">
      <a:dk1>
        <a:srgbClr val="4D4D4D"/>
      </a:dk1>
      <a:lt1>
        <a:srgbClr val="FFFFFF"/>
      </a:lt1>
      <a:dk2>
        <a:srgbClr val="4D4D4D"/>
      </a:dk2>
      <a:lt2>
        <a:srgbClr val="B92D14"/>
      </a:lt2>
      <a:accent1>
        <a:srgbClr val="D34E13"/>
      </a:accent1>
      <a:accent2>
        <a:srgbClr val="DC9009"/>
      </a:accent2>
      <a:accent3>
        <a:srgbClr val="FFFFFF"/>
      </a:accent3>
      <a:accent4>
        <a:srgbClr val="404040"/>
      </a:accent4>
      <a:accent5>
        <a:srgbClr val="E6B2AA"/>
      </a:accent5>
      <a:accent6>
        <a:srgbClr val="C78207"/>
      </a:accent6>
      <a:hlink>
        <a:srgbClr val="EEC633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965300"/>
        </a:lt2>
        <a:accent1>
          <a:srgbClr val="AC6000"/>
        </a:accent1>
        <a:accent2>
          <a:srgbClr val="C96409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B65A07"/>
        </a:accent6>
        <a:hlink>
          <a:srgbClr val="C67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E06A04"/>
        </a:lt2>
        <a:accent1>
          <a:srgbClr val="AC6000"/>
        </a:accent1>
        <a:accent2>
          <a:srgbClr val="C96409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B65A07"/>
        </a:accent6>
        <a:hlink>
          <a:srgbClr val="C67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E06A04"/>
        </a:lt2>
        <a:accent1>
          <a:srgbClr val="E19604"/>
        </a:accent1>
        <a:accent2>
          <a:srgbClr val="FFAD0C"/>
        </a:accent2>
        <a:accent3>
          <a:srgbClr val="FFFFFF"/>
        </a:accent3>
        <a:accent4>
          <a:srgbClr val="404040"/>
        </a:accent4>
        <a:accent5>
          <a:srgbClr val="EEC9AA"/>
        </a:accent5>
        <a:accent6>
          <a:srgbClr val="E79C0A"/>
        </a:accent6>
        <a:hlink>
          <a:srgbClr val="5C526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E06A04"/>
        </a:lt2>
        <a:accent1>
          <a:srgbClr val="E19604"/>
        </a:accent1>
        <a:accent2>
          <a:srgbClr val="FFAD0C"/>
        </a:accent2>
        <a:accent3>
          <a:srgbClr val="FFFFFF"/>
        </a:accent3>
        <a:accent4>
          <a:srgbClr val="404040"/>
        </a:accent4>
        <a:accent5>
          <a:srgbClr val="EEC9AA"/>
        </a:accent5>
        <a:accent6>
          <a:srgbClr val="E79C0A"/>
        </a:accent6>
        <a:hlink>
          <a:srgbClr val="3C353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32C0C"/>
        </a:lt2>
        <a:accent1>
          <a:srgbClr val="8B4A06"/>
        </a:accent1>
        <a:accent2>
          <a:srgbClr val="D26E16"/>
        </a:accent2>
        <a:accent3>
          <a:srgbClr val="FFFFFF"/>
        </a:accent3>
        <a:accent4>
          <a:srgbClr val="404040"/>
        </a:accent4>
        <a:accent5>
          <a:srgbClr val="C4B1AA"/>
        </a:accent5>
        <a:accent6>
          <a:srgbClr val="BE6313"/>
        </a:accent6>
        <a:hlink>
          <a:srgbClr val="FE93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32C0C"/>
        </a:lt2>
        <a:accent1>
          <a:srgbClr val="8B4A06"/>
        </a:accent1>
        <a:accent2>
          <a:srgbClr val="D26E16"/>
        </a:accent2>
        <a:accent3>
          <a:srgbClr val="FFFFFF"/>
        </a:accent3>
        <a:accent4>
          <a:srgbClr val="404040"/>
        </a:accent4>
        <a:accent5>
          <a:srgbClr val="C4B1AA"/>
        </a:accent5>
        <a:accent6>
          <a:srgbClr val="BE6313"/>
        </a:accent6>
        <a:hlink>
          <a:srgbClr val="F5810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Щербаков Н.А. 14.03.19.</Template>
  <TotalTime>1358</TotalTime>
  <Words>986</Words>
  <Application>Microsoft Office PowerPoint</Application>
  <PresentationFormat>Экран (4:3)</PresentationFormat>
  <Paragraphs>179</Paragraphs>
  <Slides>17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Microsoft Sans Serif</vt:lpstr>
      <vt:lpstr>Times New Roman</vt:lpstr>
      <vt:lpstr>Wingdings</vt:lpstr>
      <vt:lpstr>powerpoint-template-24</vt:lpstr>
      <vt:lpstr>Chart</vt:lpstr>
      <vt:lpstr>Тема: «Состояние и перспективы развития садоводства в Краснодарском крае»</vt:lpstr>
      <vt:lpstr>Презентация PowerPoint</vt:lpstr>
      <vt:lpstr>Потенциал Южного федерального округа как производителя плодовой продукции</vt:lpstr>
      <vt:lpstr>О садоводстве Краснодарского края</vt:lpstr>
      <vt:lpstr>Сбор урожая плодово-ягодной продукции в Краснодарском крае за период 2014-2024 гг.</vt:lpstr>
      <vt:lpstr>Закладка плодовых многолетних насаждений в Краснодарском крае в 2014-2024 гг.</vt:lpstr>
      <vt:lpstr>Увеличение площадей садов интенсивного типа в Краснодарском крае, га</vt:lpstr>
      <vt:lpstr>Производство посадочного материала в Краснодарском крае в 2006-2018 гг.</vt:lpstr>
      <vt:lpstr>Федеральные меры господдержки садоводства в 2019 году</vt:lpstr>
      <vt:lpstr>Краевые меры господдержки садоводства в 2019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SmileTemplates.com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subject>Здоровье</dc:subject>
  <dc:creator>Максим</dc:creator>
  <dc:description>http://propowerpoint.ru - Бесплатные шаблоны для презентаций. Полезные советы и уроки  PowerPoint .</dc:description>
  <cp:lastModifiedBy>Максим</cp:lastModifiedBy>
  <cp:revision>64</cp:revision>
  <dcterms:created xsi:type="dcterms:W3CDTF">2019-03-11T13:56:33Z</dcterms:created>
  <dcterms:modified xsi:type="dcterms:W3CDTF">2019-09-19T06:18:56Z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00080086080000000000010243100207f6000400038000</vt:lpwstr>
  </property>
</Properties>
</file>