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  <p:sldMasterId id="2147483701" r:id="rId4"/>
  </p:sldMasterIdLst>
  <p:notesMasterIdLst>
    <p:notesMasterId r:id="rId24"/>
  </p:notesMasterIdLst>
  <p:sldIdLst>
    <p:sldId id="356" r:id="rId5"/>
    <p:sldId id="320" r:id="rId6"/>
    <p:sldId id="328" r:id="rId7"/>
    <p:sldId id="362" r:id="rId8"/>
    <p:sldId id="332" r:id="rId9"/>
    <p:sldId id="333" r:id="rId10"/>
    <p:sldId id="334" r:id="rId11"/>
    <p:sldId id="337" r:id="rId12"/>
    <p:sldId id="338" r:id="rId13"/>
    <p:sldId id="339" r:id="rId14"/>
    <p:sldId id="355" r:id="rId15"/>
    <p:sldId id="369" r:id="rId16"/>
    <p:sldId id="341" r:id="rId17"/>
    <p:sldId id="342" r:id="rId18"/>
    <p:sldId id="343" r:id="rId19"/>
    <p:sldId id="291" r:id="rId20"/>
    <p:sldId id="292" r:id="rId21"/>
    <p:sldId id="294" r:id="rId22"/>
    <p:sldId id="319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35B"/>
    <a:srgbClr val="008000"/>
    <a:srgbClr val="0033CC"/>
    <a:srgbClr val="009242"/>
    <a:srgbClr val="A9111D"/>
    <a:srgbClr val="CCFFCC"/>
    <a:srgbClr val="CCFFFF"/>
    <a:srgbClr val="211D4B"/>
    <a:srgbClr val="245A8C"/>
    <a:srgbClr val="0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2" autoAdjust="0"/>
    <p:restoredTop sz="84560" autoAdjust="0"/>
  </p:normalViewPr>
  <p:slideViewPr>
    <p:cSldViewPr snapToGrid="0">
      <p:cViewPr varScale="1">
        <p:scale>
          <a:sx n="55" d="100"/>
          <a:sy n="55" d="100"/>
        </p:scale>
        <p:origin x="1511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-2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D8C88-5633-4A8E-B51C-12116C3481CE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BB054-8FDB-4FE0-8729-9B5A641137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29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BB054-8FDB-4FE0-8729-9B5A641137C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12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BB054-8FDB-4FE0-8729-9B5A641137C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12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BB054-8FDB-4FE0-8729-9B5A641137C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67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242AD-9811-45F2-958D-4FCF11B0D174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34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242AD-9811-45F2-958D-4FCF11B0D174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08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9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84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997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TitleSli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859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146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SectionHead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742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273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Overlay-ContentSlid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01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051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985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81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713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verlay-ContentSlid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11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ContentSlid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771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20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322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637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673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740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282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5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8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2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424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18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9125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375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07518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61277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1503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6879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2255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176313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3007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342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49263" y="1595438"/>
            <a:ext cx="3975100" cy="4514850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6763" y="1595438"/>
            <a:ext cx="3975100" cy="4514850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3220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3759" indent="0">
              <a:buNone/>
              <a:defRPr sz="2005" b="1"/>
            </a:lvl2pPr>
            <a:lvl3pPr marL="907518" indent="0">
              <a:buNone/>
              <a:defRPr sz="1805" b="1"/>
            </a:lvl3pPr>
            <a:lvl4pPr marL="1361277" indent="0">
              <a:buNone/>
              <a:defRPr sz="1604" b="1"/>
            </a:lvl4pPr>
            <a:lvl5pPr marL="1815036" indent="0">
              <a:buNone/>
              <a:defRPr sz="1604" b="1"/>
            </a:lvl5pPr>
            <a:lvl6pPr marL="2268795" indent="0">
              <a:buNone/>
              <a:defRPr sz="1604" b="1"/>
            </a:lvl6pPr>
            <a:lvl7pPr marL="2722554" indent="0">
              <a:buNone/>
              <a:defRPr sz="1604" b="1"/>
            </a:lvl7pPr>
            <a:lvl8pPr marL="3176313" indent="0">
              <a:buNone/>
              <a:defRPr sz="1604" b="1"/>
            </a:lvl8pPr>
            <a:lvl9pPr marL="3630072" indent="0">
              <a:buNone/>
              <a:defRPr sz="160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3759" indent="0">
              <a:buNone/>
              <a:defRPr sz="2005" b="1"/>
            </a:lvl2pPr>
            <a:lvl3pPr marL="907518" indent="0">
              <a:buNone/>
              <a:defRPr sz="1805" b="1"/>
            </a:lvl3pPr>
            <a:lvl4pPr marL="1361277" indent="0">
              <a:buNone/>
              <a:defRPr sz="1604" b="1"/>
            </a:lvl4pPr>
            <a:lvl5pPr marL="1815036" indent="0">
              <a:buNone/>
              <a:defRPr sz="1604" b="1"/>
            </a:lvl5pPr>
            <a:lvl6pPr marL="2268795" indent="0">
              <a:buNone/>
              <a:defRPr sz="1604" b="1"/>
            </a:lvl6pPr>
            <a:lvl7pPr marL="2722554" indent="0">
              <a:buNone/>
              <a:defRPr sz="1604" b="1"/>
            </a:lvl7pPr>
            <a:lvl8pPr marL="3176313" indent="0">
              <a:buNone/>
              <a:defRPr sz="1604" b="1"/>
            </a:lvl8pPr>
            <a:lvl9pPr marL="3630072" indent="0">
              <a:buNone/>
              <a:defRPr sz="160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434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10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300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3759" indent="0">
              <a:buNone/>
              <a:defRPr sz="1203"/>
            </a:lvl2pPr>
            <a:lvl3pPr marL="907518" indent="0">
              <a:buNone/>
              <a:defRPr sz="1003"/>
            </a:lvl3pPr>
            <a:lvl4pPr marL="1361277" indent="0">
              <a:buNone/>
              <a:defRPr sz="902"/>
            </a:lvl4pPr>
            <a:lvl5pPr marL="1815036" indent="0">
              <a:buNone/>
              <a:defRPr sz="902"/>
            </a:lvl5pPr>
            <a:lvl6pPr marL="2268795" indent="0">
              <a:buNone/>
              <a:defRPr sz="902"/>
            </a:lvl6pPr>
            <a:lvl7pPr marL="2722554" indent="0">
              <a:buNone/>
              <a:defRPr sz="902"/>
            </a:lvl7pPr>
            <a:lvl8pPr marL="3176313" indent="0">
              <a:buNone/>
              <a:defRPr sz="902"/>
            </a:lvl8pPr>
            <a:lvl9pPr marL="3630072" indent="0">
              <a:buNone/>
              <a:defRPr sz="9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449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3759" indent="0">
              <a:buNone/>
              <a:defRPr sz="2807"/>
            </a:lvl2pPr>
            <a:lvl3pPr marL="907518" indent="0">
              <a:buNone/>
              <a:defRPr sz="2406"/>
            </a:lvl3pPr>
            <a:lvl4pPr marL="1361277" indent="0">
              <a:buNone/>
              <a:defRPr sz="2005"/>
            </a:lvl4pPr>
            <a:lvl5pPr marL="1815036" indent="0">
              <a:buNone/>
              <a:defRPr sz="2005"/>
            </a:lvl5pPr>
            <a:lvl6pPr marL="2268795" indent="0">
              <a:buNone/>
              <a:defRPr sz="2005"/>
            </a:lvl6pPr>
            <a:lvl7pPr marL="2722554" indent="0">
              <a:buNone/>
              <a:defRPr sz="2005"/>
            </a:lvl7pPr>
            <a:lvl8pPr marL="3176313" indent="0">
              <a:buNone/>
              <a:defRPr sz="2005"/>
            </a:lvl8pPr>
            <a:lvl9pPr marL="3630072" indent="0">
              <a:buNone/>
              <a:defRPr sz="2005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3759" indent="0">
              <a:buNone/>
              <a:defRPr sz="1203"/>
            </a:lvl2pPr>
            <a:lvl3pPr marL="907518" indent="0">
              <a:buNone/>
              <a:defRPr sz="1003"/>
            </a:lvl3pPr>
            <a:lvl4pPr marL="1361277" indent="0">
              <a:buNone/>
              <a:defRPr sz="902"/>
            </a:lvl4pPr>
            <a:lvl5pPr marL="1815036" indent="0">
              <a:buNone/>
              <a:defRPr sz="902"/>
            </a:lvl5pPr>
            <a:lvl6pPr marL="2268795" indent="0">
              <a:buNone/>
              <a:defRPr sz="902"/>
            </a:lvl6pPr>
            <a:lvl7pPr marL="2722554" indent="0">
              <a:buNone/>
              <a:defRPr sz="902"/>
            </a:lvl7pPr>
            <a:lvl8pPr marL="3176313" indent="0">
              <a:buNone/>
              <a:defRPr sz="902"/>
            </a:lvl8pPr>
            <a:lvl9pPr marL="3630072" indent="0">
              <a:buNone/>
              <a:defRPr sz="9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273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448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26213" y="274639"/>
            <a:ext cx="2025650" cy="58356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49263" y="274639"/>
            <a:ext cx="5924550" cy="58356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656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5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8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2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64FD-F398-4070-BB46-9FB0D1766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10A3-907A-4EDF-B663-733A873B8AA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594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64FD-F398-4070-BB46-9FB0D1766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10A3-907A-4EDF-B663-733A873B8AA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57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375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07518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61277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1503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6879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2255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176313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3007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64FD-F398-4070-BB46-9FB0D1766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10A3-907A-4EDF-B663-733A873B8AA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6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64FD-F398-4070-BB46-9FB0D1766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10A3-907A-4EDF-B663-733A873B8AA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86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3759" indent="0">
              <a:buNone/>
              <a:defRPr sz="2005" b="1"/>
            </a:lvl2pPr>
            <a:lvl3pPr marL="907518" indent="0">
              <a:buNone/>
              <a:defRPr sz="1805" b="1"/>
            </a:lvl3pPr>
            <a:lvl4pPr marL="1361277" indent="0">
              <a:buNone/>
              <a:defRPr sz="1604" b="1"/>
            </a:lvl4pPr>
            <a:lvl5pPr marL="1815036" indent="0">
              <a:buNone/>
              <a:defRPr sz="1604" b="1"/>
            </a:lvl5pPr>
            <a:lvl6pPr marL="2268795" indent="0">
              <a:buNone/>
              <a:defRPr sz="1604" b="1"/>
            </a:lvl6pPr>
            <a:lvl7pPr marL="2722554" indent="0">
              <a:buNone/>
              <a:defRPr sz="1604" b="1"/>
            </a:lvl7pPr>
            <a:lvl8pPr marL="3176313" indent="0">
              <a:buNone/>
              <a:defRPr sz="1604" b="1"/>
            </a:lvl8pPr>
            <a:lvl9pPr marL="3630072" indent="0">
              <a:buNone/>
              <a:defRPr sz="160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3759" indent="0">
              <a:buNone/>
              <a:defRPr sz="2005" b="1"/>
            </a:lvl2pPr>
            <a:lvl3pPr marL="907518" indent="0">
              <a:buNone/>
              <a:defRPr sz="1805" b="1"/>
            </a:lvl3pPr>
            <a:lvl4pPr marL="1361277" indent="0">
              <a:buNone/>
              <a:defRPr sz="1604" b="1"/>
            </a:lvl4pPr>
            <a:lvl5pPr marL="1815036" indent="0">
              <a:buNone/>
              <a:defRPr sz="1604" b="1"/>
            </a:lvl5pPr>
            <a:lvl6pPr marL="2268795" indent="0">
              <a:buNone/>
              <a:defRPr sz="1604" b="1"/>
            </a:lvl6pPr>
            <a:lvl7pPr marL="2722554" indent="0">
              <a:buNone/>
              <a:defRPr sz="1604" b="1"/>
            </a:lvl7pPr>
            <a:lvl8pPr marL="3176313" indent="0">
              <a:buNone/>
              <a:defRPr sz="1604" b="1"/>
            </a:lvl8pPr>
            <a:lvl9pPr marL="3630072" indent="0">
              <a:buNone/>
              <a:defRPr sz="160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64FD-F398-4070-BB46-9FB0D1766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10A3-907A-4EDF-B663-733A873B8AA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285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64FD-F398-4070-BB46-9FB0D1766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10A3-907A-4EDF-B663-733A873B8AA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91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64FD-F398-4070-BB46-9FB0D1766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10A3-907A-4EDF-B663-733A873B8AA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24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3759" indent="0">
              <a:buNone/>
              <a:defRPr sz="1203"/>
            </a:lvl2pPr>
            <a:lvl3pPr marL="907518" indent="0">
              <a:buNone/>
              <a:defRPr sz="1003"/>
            </a:lvl3pPr>
            <a:lvl4pPr marL="1361277" indent="0">
              <a:buNone/>
              <a:defRPr sz="902"/>
            </a:lvl4pPr>
            <a:lvl5pPr marL="1815036" indent="0">
              <a:buNone/>
              <a:defRPr sz="902"/>
            </a:lvl5pPr>
            <a:lvl6pPr marL="2268795" indent="0">
              <a:buNone/>
              <a:defRPr sz="902"/>
            </a:lvl6pPr>
            <a:lvl7pPr marL="2722554" indent="0">
              <a:buNone/>
              <a:defRPr sz="902"/>
            </a:lvl7pPr>
            <a:lvl8pPr marL="3176313" indent="0">
              <a:buNone/>
              <a:defRPr sz="902"/>
            </a:lvl8pPr>
            <a:lvl9pPr marL="3630072" indent="0">
              <a:buNone/>
              <a:defRPr sz="9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64FD-F398-4070-BB46-9FB0D1766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10A3-907A-4EDF-B663-733A873B8AA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934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3759" indent="0">
              <a:buNone/>
              <a:defRPr sz="2807"/>
            </a:lvl2pPr>
            <a:lvl3pPr marL="907518" indent="0">
              <a:buNone/>
              <a:defRPr sz="2406"/>
            </a:lvl3pPr>
            <a:lvl4pPr marL="1361277" indent="0">
              <a:buNone/>
              <a:defRPr sz="2005"/>
            </a:lvl4pPr>
            <a:lvl5pPr marL="1815036" indent="0">
              <a:buNone/>
              <a:defRPr sz="2005"/>
            </a:lvl5pPr>
            <a:lvl6pPr marL="2268795" indent="0">
              <a:buNone/>
              <a:defRPr sz="2005"/>
            </a:lvl6pPr>
            <a:lvl7pPr marL="2722554" indent="0">
              <a:buNone/>
              <a:defRPr sz="2005"/>
            </a:lvl7pPr>
            <a:lvl8pPr marL="3176313" indent="0">
              <a:buNone/>
              <a:defRPr sz="2005"/>
            </a:lvl8pPr>
            <a:lvl9pPr marL="3630072" indent="0">
              <a:buNone/>
              <a:defRPr sz="2005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3759" indent="0">
              <a:buNone/>
              <a:defRPr sz="1203"/>
            </a:lvl2pPr>
            <a:lvl3pPr marL="907518" indent="0">
              <a:buNone/>
              <a:defRPr sz="1003"/>
            </a:lvl3pPr>
            <a:lvl4pPr marL="1361277" indent="0">
              <a:buNone/>
              <a:defRPr sz="902"/>
            </a:lvl4pPr>
            <a:lvl5pPr marL="1815036" indent="0">
              <a:buNone/>
              <a:defRPr sz="902"/>
            </a:lvl5pPr>
            <a:lvl6pPr marL="2268795" indent="0">
              <a:buNone/>
              <a:defRPr sz="902"/>
            </a:lvl6pPr>
            <a:lvl7pPr marL="2722554" indent="0">
              <a:buNone/>
              <a:defRPr sz="902"/>
            </a:lvl7pPr>
            <a:lvl8pPr marL="3176313" indent="0">
              <a:buNone/>
              <a:defRPr sz="902"/>
            </a:lvl8pPr>
            <a:lvl9pPr marL="3630072" indent="0">
              <a:buNone/>
              <a:defRPr sz="9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64FD-F398-4070-BB46-9FB0D1766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10A3-907A-4EDF-B663-733A873B8AA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241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64FD-F398-4070-BB46-9FB0D1766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10A3-907A-4EDF-B663-733A873B8AA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535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1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64FD-F398-4070-BB46-9FB0D1766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10A3-907A-4EDF-B663-733A873B8AA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87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32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23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20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29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57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vert="horz" lIns="90516" tIns="45258" rIns="90516" bIns="4525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1" cy="4525963"/>
          </a:xfrm>
          <a:prstGeom prst="rect">
            <a:avLst/>
          </a:prstGeom>
        </p:spPr>
        <p:txBody>
          <a:bodyPr vert="horz" lIns="90516" tIns="45258" rIns="90516" bIns="4525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1" cy="365125"/>
          </a:xfrm>
          <a:prstGeom prst="rect">
            <a:avLst/>
          </a:prstGeom>
        </p:spPr>
        <p:txBody>
          <a:bodyPr vert="horz" lIns="90516" tIns="45258" rIns="90516" bIns="45258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9CB75-7BB9-44B3-B175-69B62F47510C}" type="datetimeFigureOut">
              <a:rPr lang="es-ES" smtClean="0"/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0516" tIns="45258" rIns="90516" bIns="45258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1" cy="365125"/>
          </a:xfrm>
          <a:prstGeom prst="rect">
            <a:avLst/>
          </a:prstGeom>
        </p:spPr>
        <p:txBody>
          <a:bodyPr vert="horz" lIns="90516" tIns="45258" rIns="90516" bIns="45258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09C79-FF00-4154-92BC-7A72339388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72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07518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320" indent="-340320" algn="l" defTabSz="907518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37358" indent="-283599" algn="l" defTabSz="907518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34398" indent="-226879" algn="l" defTabSz="907518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588156" indent="-226879" algn="l" defTabSz="907518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41915" indent="-226879" algn="l" defTabSz="907518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495675" indent="-226879" algn="l" defTabSz="907518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49434" indent="-226879" algn="l" defTabSz="907518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03192" indent="-226879" algn="l" defTabSz="907518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56951" indent="-226879" algn="l" defTabSz="907518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07518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3759" algn="l" defTabSz="907518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07518" algn="l" defTabSz="907518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61277" algn="l" defTabSz="907518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15036" algn="l" defTabSz="907518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68795" algn="l" defTabSz="907518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22554" algn="l" defTabSz="907518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176313" algn="l" defTabSz="907518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30072" algn="l" defTabSz="907518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vert="horz" lIns="90516" tIns="45258" rIns="90516" bIns="4525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1" cy="4525963"/>
          </a:xfrm>
          <a:prstGeom prst="rect">
            <a:avLst/>
          </a:prstGeom>
        </p:spPr>
        <p:txBody>
          <a:bodyPr vert="horz" lIns="90516" tIns="45258" rIns="90516" bIns="4525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1" cy="365125"/>
          </a:xfrm>
          <a:prstGeom prst="rect">
            <a:avLst/>
          </a:prstGeom>
        </p:spPr>
        <p:txBody>
          <a:bodyPr vert="horz" lIns="90516" tIns="45258" rIns="90516" bIns="45258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518"/>
            <a:fld id="{01C764FD-F398-4070-BB46-9FB0D17661B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07518"/>
              <a:t>06/02/2017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0516" tIns="45258" rIns="90516" bIns="45258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518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1" cy="365125"/>
          </a:xfrm>
          <a:prstGeom prst="rect">
            <a:avLst/>
          </a:prstGeom>
        </p:spPr>
        <p:txBody>
          <a:bodyPr vert="horz" lIns="90516" tIns="45258" rIns="90516" bIns="45258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518"/>
            <a:fld id="{D0BA10A3-907A-4EDF-B663-733A873B8AA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07518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7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07518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320" indent="-340320" algn="l" defTabSz="907518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37358" indent="-283599" algn="l" defTabSz="907518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34398" indent="-226879" algn="l" defTabSz="907518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588156" indent="-226879" algn="l" defTabSz="907518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41915" indent="-226879" algn="l" defTabSz="907518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495675" indent="-226879" algn="l" defTabSz="907518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49434" indent="-226879" algn="l" defTabSz="907518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03192" indent="-226879" algn="l" defTabSz="907518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56951" indent="-226879" algn="l" defTabSz="907518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07518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3759" algn="l" defTabSz="907518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07518" algn="l" defTabSz="907518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61277" algn="l" defTabSz="907518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15036" algn="l" defTabSz="907518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68795" algn="l" defTabSz="907518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22554" algn="l" defTabSz="907518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176313" algn="l" defTabSz="907518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30072" algn="l" defTabSz="907518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5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9"/>
          <a:stretch/>
        </p:blipFill>
        <p:spPr>
          <a:xfrm>
            <a:off x="0" y="4038599"/>
            <a:ext cx="9144000" cy="28194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9"/>
          <a:stretch/>
        </p:blipFill>
        <p:spPr>
          <a:xfrm>
            <a:off x="-4090" y="3047999"/>
            <a:ext cx="9144000" cy="28194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9"/>
          <a:stretch/>
        </p:blipFill>
        <p:spPr>
          <a:xfrm>
            <a:off x="0" y="2072640"/>
            <a:ext cx="9144000" cy="28194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9"/>
          <a:stretch/>
        </p:blipFill>
        <p:spPr>
          <a:xfrm>
            <a:off x="0" y="990600"/>
            <a:ext cx="9144000" cy="28194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9"/>
          <a:stretch/>
        </p:blipFill>
        <p:spPr>
          <a:xfrm>
            <a:off x="0" y="0"/>
            <a:ext cx="9144000" cy="2819401"/>
          </a:xfrm>
          <a:prstGeom prst="rect">
            <a:avLst/>
          </a:prstGeom>
        </p:spPr>
      </p:pic>
      <p:sp>
        <p:nvSpPr>
          <p:cNvPr id="13" name="Triángulo isósceles 12"/>
          <p:cNvSpPr/>
          <p:nvPr/>
        </p:nvSpPr>
        <p:spPr>
          <a:xfrm rot="10800000">
            <a:off x="642636" y="2481914"/>
            <a:ext cx="2392680" cy="685800"/>
          </a:xfrm>
          <a:prstGeom prst="triangle">
            <a:avLst>
              <a:gd name="adj" fmla="val 51911"/>
            </a:avLst>
          </a:prstGeom>
          <a:solidFill>
            <a:srgbClr val="292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riángulo isósceles 14"/>
          <p:cNvSpPr/>
          <p:nvPr/>
        </p:nvSpPr>
        <p:spPr>
          <a:xfrm rot="10800000">
            <a:off x="6070631" y="2514661"/>
            <a:ext cx="2392680" cy="685800"/>
          </a:xfrm>
          <a:prstGeom prst="triangle">
            <a:avLst>
              <a:gd name="adj" fmla="val 51911"/>
            </a:avLst>
          </a:prstGeom>
          <a:solidFill>
            <a:srgbClr val="358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5263407" y="3413942"/>
            <a:ext cx="400712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rgbClr val="009242"/>
                </a:solidFill>
                <a:sym typeface="Wingdings" pitchFamily="2" charset="2"/>
              </a:rPr>
              <a:t>МИКОГЕЛЬ</a:t>
            </a:r>
            <a:endParaRPr lang="es-ES" sz="4000" b="1" dirty="0" smtClean="0">
              <a:solidFill>
                <a:srgbClr val="009242"/>
              </a:solidFill>
              <a:sym typeface="Wingdings" pitchFamily="2" charset="2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0070" y="3438244"/>
            <a:ext cx="387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33CC"/>
                </a:solidFill>
              </a:rPr>
              <a:t>БОМБАРДИР</a:t>
            </a:r>
            <a:endParaRPr lang="es-ES" sz="3600" b="1" dirty="0">
              <a:solidFill>
                <a:srgbClr val="0033CC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4580" y="4750214"/>
            <a:ext cx="387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33CC"/>
                </a:solidFill>
              </a:rPr>
              <a:t>РАЗЕР</a:t>
            </a:r>
            <a:endParaRPr lang="es-ES" sz="3600" b="1" dirty="0">
              <a:solidFill>
                <a:srgbClr val="0033CC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7255" y="4117486"/>
            <a:ext cx="524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33CC"/>
                </a:solidFill>
              </a:rPr>
              <a:t>БОМБАРДИР</a:t>
            </a:r>
            <a:r>
              <a:rPr lang="es-ES" sz="3600" b="1" dirty="0" smtClean="0">
                <a:solidFill>
                  <a:srgbClr val="0033CC"/>
                </a:solidFill>
              </a:rPr>
              <a:t> </a:t>
            </a:r>
            <a:r>
              <a:rPr lang="az-Cyrl-AZ" sz="3600" i="1" dirty="0" smtClean="0">
                <a:solidFill>
                  <a:srgbClr val="0033CC"/>
                </a:solidFill>
              </a:rPr>
              <a:t>Протеин</a:t>
            </a:r>
            <a:endParaRPr lang="es-ES" sz="3600" i="1" dirty="0">
              <a:solidFill>
                <a:srgbClr val="0033CC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0492" y="5362213"/>
            <a:ext cx="387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b="1" dirty="0" smtClean="0">
                <a:solidFill>
                  <a:srgbClr val="0033CC"/>
                </a:solidFill>
              </a:rPr>
              <a:t>KAOC  XT</a:t>
            </a:r>
            <a:endParaRPr lang="es-ES" sz="3600" b="1" dirty="0">
              <a:solidFill>
                <a:srgbClr val="0033CC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4039" y="5943719"/>
            <a:ext cx="4313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033CC"/>
                </a:solidFill>
              </a:rPr>
              <a:t>Магноцинк Плюс</a:t>
            </a:r>
            <a:endParaRPr lang="es-ES" sz="3600" b="1" dirty="0">
              <a:solidFill>
                <a:srgbClr val="0033CC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94346" y="1552212"/>
            <a:ext cx="864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3600" dirty="0">
                <a:solidFill>
                  <a:srgbClr val="A9111D"/>
                </a:solidFill>
              </a:rPr>
              <a:t>Продукция зарегистрированная в России</a:t>
            </a:r>
            <a:endParaRPr lang="es-ES" sz="3600" dirty="0">
              <a:solidFill>
                <a:srgbClr val="A911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168202" y="2667414"/>
            <a:ext cx="763351" cy="369332"/>
          </a:xfrm>
          <a:prstGeom prst="rect">
            <a:avLst/>
          </a:prstGeom>
          <a:solidFill>
            <a:srgbClr val="C0DBEE"/>
          </a:solidFill>
          <a:ln>
            <a:solidFill>
              <a:srgbClr val="253165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16,5%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191517" y="2850900"/>
            <a:ext cx="763351" cy="369332"/>
          </a:xfrm>
          <a:prstGeom prst="rect">
            <a:avLst/>
          </a:prstGeom>
          <a:solidFill>
            <a:srgbClr val="C0DBEE"/>
          </a:solidFill>
          <a:ln>
            <a:solidFill>
              <a:srgbClr val="253165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29,3%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009050" y="3222569"/>
            <a:ext cx="646331" cy="369332"/>
          </a:xfrm>
          <a:prstGeom prst="rect">
            <a:avLst/>
          </a:prstGeom>
          <a:solidFill>
            <a:srgbClr val="C0DBEE"/>
          </a:solidFill>
          <a:ln>
            <a:solidFill>
              <a:srgbClr val="253165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7,9%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303171" y="5682106"/>
            <a:ext cx="763351" cy="369332"/>
          </a:xfrm>
          <a:prstGeom prst="rect">
            <a:avLst/>
          </a:prstGeom>
          <a:solidFill>
            <a:srgbClr val="C0DBEE"/>
          </a:solidFill>
          <a:ln>
            <a:solidFill>
              <a:srgbClr val="253165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76,7%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71999" y="5866772"/>
            <a:ext cx="763351" cy="369332"/>
          </a:xfrm>
          <a:prstGeom prst="rect">
            <a:avLst/>
          </a:prstGeom>
          <a:solidFill>
            <a:srgbClr val="C0DBEE"/>
          </a:solidFill>
          <a:ln>
            <a:solidFill>
              <a:srgbClr val="253165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10,7%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116687" y="1625535"/>
            <a:ext cx="5632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prstClr val="black"/>
                </a:solidFill>
              </a:rPr>
              <a:t>Эксклюзивная и уникальная формулировка</a:t>
            </a:r>
            <a:endParaRPr lang="es-ES" sz="2200" b="1" dirty="0">
              <a:solidFill>
                <a:prstClr val="black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 rot="486536">
            <a:off x="2819185" y="3363396"/>
            <a:ext cx="1539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СВОБОДНЫЕ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АМИНОКИСЛОТЫ</a:t>
            </a:r>
            <a:endParaRPr lang="es-ES" sz="1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 rot="486536">
            <a:off x="4661263" y="3596747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ФУЛЬВО-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КИСЛОТЫ</a:t>
            </a:r>
            <a:endParaRPr lang="es-ES" sz="1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 rot="486536">
            <a:off x="5997868" y="3746597"/>
            <a:ext cx="138210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УГЛЕВОДЫ </a:t>
            </a:r>
          </a:p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(МОНО-, ОЛИГО-, </a:t>
            </a:r>
          </a:p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ПОЛИСАХАРИДЫ) </a:t>
            </a:r>
            <a:endParaRPr lang="es-ES" sz="1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 rot="486536">
            <a:off x="2719325" y="4635836"/>
            <a:ext cx="14109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ОРГАНИЧЕСКОЕ</a:t>
            </a:r>
          </a:p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ru-RU" sz="1400" b="1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  ВЕЩЕСТВО</a:t>
            </a:r>
            <a:endParaRPr lang="es-ES" sz="1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 rot="486536">
            <a:off x="4220375" y="5130507"/>
            <a:ext cx="141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ОРГАНИЧЕСКИЙ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АЗОТ</a:t>
            </a:r>
            <a:endParaRPr lang="es-ES" sz="1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 rot="486536">
            <a:off x="5665054" y="4841376"/>
            <a:ext cx="157927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НАТУРАЛЬНЫЕ 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БИОСТИМУЛЯНТЫ</a:t>
            </a:r>
          </a:p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(АУКСИНЫ,</a:t>
            </a:r>
          </a:p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БЕТАИНЫ,</a:t>
            </a:r>
          </a:p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ВИТАМИНЫ,</a:t>
            </a:r>
          </a:p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…)</a:t>
            </a:r>
            <a:endParaRPr lang="es-ES" sz="1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786298" y="0"/>
            <a:ext cx="387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БОМБАРДИР</a:t>
            </a:r>
            <a:endParaRPr lang="es-ES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52762" y="1609649"/>
            <a:ext cx="4809326" cy="710552"/>
          </a:xfrm>
          <a:prstGeom prst="rect">
            <a:avLst/>
          </a:prstGeom>
          <a:noFill/>
        </p:spPr>
        <p:txBody>
          <a:bodyPr wrap="square" tIns="108000" bIns="108000" rtlCol="0">
            <a:spAutoFit/>
          </a:bodyPr>
          <a:lstStyle/>
          <a:p>
            <a:r>
              <a:rPr lang="ru-RU" sz="3200" dirty="0" smtClean="0">
                <a:solidFill>
                  <a:srgbClr val="1C2A60"/>
                </a:solidFill>
              </a:rPr>
              <a:t>ДВОЙНОЕ ВОЗДЕЙСТВИЕ</a:t>
            </a:r>
            <a:endParaRPr lang="es-ES" sz="3200" b="1" dirty="0">
              <a:solidFill>
                <a:srgbClr val="1C2A6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6125" y="2755001"/>
            <a:ext cx="4828147" cy="1899733"/>
          </a:xfrm>
          <a:prstGeom prst="rect">
            <a:avLst/>
          </a:prstGeom>
          <a:solidFill>
            <a:srgbClr val="008000"/>
          </a:solidFill>
        </p:spPr>
        <p:txBody>
          <a:bodyPr wrap="square" tIns="72000" bIns="72000" rtlCol="0">
            <a:spAutoFit/>
          </a:bodyPr>
          <a:lstStyle/>
          <a:p>
            <a:r>
              <a:rPr lang="ru-RU" b="1" i="1" u="sng" dirty="0" smtClean="0">
                <a:solidFill>
                  <a:prstClr val="white"/>
                </a:solidFill>
              </a:rPr>
              <a:t>ВОЗДЕЙСТВИЕ НА РАСТЕНИ</a:t>
            </a:r>
            <a:r>
              <a:rPr lang="es-ES" b="1" i="1" u="sng" dirty="0" smtClean="0">
                <a:solidFill>
                  <a:prstClr val="white"/>
                </a:solidFill>
              </a:rPr>
              <a:t>E</a:t>
            </a:r>
            <a:r>
              <a:rPr lang="ru-RU" b="1" i="1" u="sng" dirty="0" smtClean="0">
                <a:solidFill>
                  <a:prstClr val="white"/>
                </a:solidFill>
              </a:rPr>
              <a:t>: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ru-RU" sz="1600" b="1" dirty="0" smtClean="0">
                <a:solidFill>
                  <a:prstClr val="white"/>
                </a:solidFill>
              </a:rPr>
              <a:t>Стимуляция роста</a:t>
            </a:r>
            <a:r>
              <a:rPr lang="es-ES" sz="1600" b="1" dirty="0" smtClean="0">
                <a:solidFill>
                  <a:prstClr val="white"/>
                </a:solidFill>
              </a:rPr>
              <a:t> </a:t>
            </a:r>
            <a:endParaRPr lang="ru-RU" sz="1600" b="1" dirty="0" smtClean="0">
              <a:solidFill>
                <a:prstClr val="white"/>
              </a:solidFill>
            </a:endParaRP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ru-RU" sz="1600" b="1" dirty="0" smtClean="0">
                <a:solidFill>
                  <a:prstClr val="white"/>
                </a:solidFill>
              </a:rPr>
              <a:t>Лучшее качество и </a:t>
            </a:r>
            <a:r>
              <a:rPr lang="ru-RU" sz="1600" b="1" dirty="0">
                <a:solidFill>
                  <a:prstClr val="white"/>
                </a:solidFill>
              </a:rPr>
              <a:t>повышенная </a:t>
            </a:r>
            <a:r>
              <a:rPr lang="ru-RU" sz="1600" b="1" dirty="0" smtClean="0">
                <a:solidFill>
                  <a:prstClr val="white"/>
                </a:solidFill>
              </a:rPr>
              <a:t>продуктивность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ru-RU" sz="1600" b="1" dirty="0">
                <a:solidFill>
                  <a:prstClr val="white"/>
                </a:solidFill>
              </a:rPr>
              <a:t>Максимальная </a:t>
            </a:r>
            <a:r>
              <a:rPr lang="ru-RU" sz="1600" b="1" dirty="0" smtClean="0">
                <a:solidFill>
                  <a:prstClr val="white"/>
                </a:solidFill>
              </a:rPr>
              <a:t>устойчивость к стрессам</a:t>
            </a:r>
            <a:r>
              <a:rPr lang="es-ES" sz="1600" b="1" dirty="0" smtClean="0">
                <a:solidFill>
                  <a:prstClr val="white"/>
                </a:solidFill>
              </a:rPr>
              <a:t> </a:t>
            </a:r>
            <a:endParaRPr lang="ru-RU" sz="1600" b="1" dirty="0" smtClean="0">
              <a:solidFill>
                <a:prstClr val="white"/>
              </a:solidFill>
            </a:endParaRP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ru-RU" sz="1600" b="1" dirty="0" smtClean="0">
                <a:solidFill>
                  <a:prstClr val="white"/>
                </a:solidFill>
              </a:rPr>
              <a:t>Лучшее развитие корней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ru-RU" sz="1600" b="1" dirty="0" smtClean="0">
                <a:solidFill>
                  <a:prstClr val="white"/>
                </a:solidFill>
              </a:rPr>
              <a:t>Метаболическая активность более эффективная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ru-RU" sz="1600" b="1" dirty="0" smtClean="0">
                <a:solidFill>
                  <a:prstClr val="white"/>
                </a:solidFill>
              </a:rPr>
              <a:t>Клеточное деление более интенсивное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9983" y="4856471"/>
            <a:ext cx="4834289" cy="1899733"/>
          </a:xfrm>
          <a:prstGeom prst="rect">
            <a:avLst/>
          </a:prstGeom>
          <a:solidFill>
            <a:srgbClr val="008000"/>
          </a:solidFill>
        </p:spPr>
        <p:txBody>
          <a:bodyPr wrap="square" tIns="72000" bIns="72000" rtlCol="0">
            <a:spAutoFit/>
          </a:bodyPr>
          <a:lstStyle/>
          <a:p>
            <a:r>
              <a:rPr lang="ru-RU" b="1" i="1" u="sng" dirty="0" smtClean="0">
                <a:solidFill>
                  <a:prstClr val="white"/>
                </a:solidFill>
              </a:rPr>
              <a:t>ВОЗДЕЙСТВИЕ НА ПОЧВУ: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ru-RU" sz="1600" b="1" dirty="0" smtClean="0">
                <a:solidFill>
                  <a:prstClr val="white"/>
                </a:solidFill>
              </a:rPr>
              <a:t>Улучшает структуру и аэрацию почвы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ru-RU" sz="1600" b="1" dirty="0" smtClean="0">
                <a:solidFill>
                  <a:prstClr val="white"/>
                </a:solidFill>
              </a:rPr>
              <a:t>Максимально</a:t>
            </a:r>
            <a:r>
              <a:rPr lang="ru-RU" sz="1600" b="1" dirty="0">
                <a:solidFill>
                  <a:prstClr val="white"/>
                </a:solidFill>
              </a:rPr>
              <a:t>е</a:t>
            </a:r>
            <a:r>
              <a:rPr lang="ru-RU" sz="1600" b="1" dirty="0" smtClean="0">
                <a:solidFill>
                  <a:prstClr val="white"/>
                </a:solidFill>
              </a:rPr>
              <a:t> поглощение питательных веществ</a:t>
            </a: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ru-RU" sz="1600" b="1" dirty="0" smtClean="0">
                <a:solidFill>
                  <a:prstClr val="white"/>
                </a:solidFill>
              </a:rPr>
              <a:t>Повышенная </a:t>
            </a:r>
            <a:r>
              <a:rPr lang="ru-RU" sz="1600" b="1" dirty="0">
                <a:solidFill>
                  <a:prstClr val="white"/>
                </a:solidFill>
              </a:rPr>
              <a:t>способность удерживать </a:t>
            </a:r>
            <a:r>
              <a:rPr lang="ru-RU" sz="1600" b="1" dirty="0" smtClean="0">
                <a:solidFill>
                  <a:prstClr val="white"/>
                </a:solidFill>
              </a:rPr>
              <a:t>воду</a:t>
            </a:r>
            <a:r>
              <a:rPr lang="es-ES" sz="1600" b="1" dirty="0" smtClean="0">
                <a:solidFill>
                  <a:prstClr val="white"/>
                </a:solidFill>
              </a:rPr>
              <a:t> </a:t>
            </a:r>
            <a:endParaRPr lang="ru-RU" sz="1600" b="1" dirty="0" smtClean="0">
              <a:solidFill>
                <a:prstClr val="white"/>
              </a:solidFill>
            </a:endParaRPr>
          </a:p>
          <a:p>
            <a:pPr marL="285750" indent="-285750">
              <a:buFont typeface="Calibri" panose="020F0502020204030204" pitchFamily="34" charset="0"/>
              <a:buChar char="●"/>
            </a:pPr>
            <a:r>
              <a:rPr lang="ru-RU" sz="1600" b="1" dirty="0" smtClean="0">
                <a:solidFill>
                  <a:prstClr val="white"/>
                </a:solidFill>
              </a:rPr>
              <a:t>Увеличение активности почвенной микрофлоры </a:t>
            </a:r>
          </a:p>
          <a:p>
            <a:r>
              <a:rPr lang="ru-RU" sz="1600" b="1" dirty="0">
                <a:solidFill>
                  <a:prstClr val="white"/>
                </a:solidFill>
              </a:rPr>
              <a:t> </a:t>
            </a:r>
            <a:r>
              <a:rPr lang="ru-RU" sz="1600" b="1" dirty="0" smtClean="0">
                <a:solidFill>
                  <a:prstClr val="white"/>
                </a:solidFill>
              </a:rPr>
              <a:t>        и микрофауны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786298" y="0"/>
            <a:ext cx="387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БОМБАРДИР</a:t>
            </a:r>
            <a:endParaRPr lang="es-ES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4355976" y="4437112"/>
            <a:ext cx="79208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 smtClean="0">
                <a:solidFill>
                  <a:schemeClr val="tx1"/>
                </a:solidFill>
              </a:rPr>
              <a:t>8,83%</a:t>
            </a:r>
            <a:endParaRPr lang="es-ES" sz="1500" b="1" dirty="0">
              <a:solidFill>
                <a:schemeClr val="tx1"/>
              </a:solidFill>
            </a:endParaRPr>
          </a:p>
        </p:txBody>
      </p:sp>
      <p:pic>
        <p:nvPicPr>
          <p:cNvPr id="28" name="Picture 2" descr="\\Servidor\users\Lgarcia\MARKETING\Logos\ESPAÑA\KIMITEC\logo kimitec nuevo\agroindistial Kimite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570" y="102988"/>
            <a:ext cx="1409469" cy="864096"/>
          </a:xfrm>
          <a:prstGeom prst="rect">
            <a:avLst/>
          </a:prstGeom>
          <a:noFill/>
        </p:spPr>
      </p:pic>
      <p:pic>
        <p:nvPicPr>
          <p:cNvPr id="27" name="Picture 4" descr="\\Servidor\users\Lgarcia\MARKETING\INTERNACIONAL\RUSIA\Díptico\A4 Bombardier PROTEIN 2.jpg"/>
          <p:cNvPicPr>
            <a:picLocks noChangeAspect="1" noChangeArrowheads="1"/>
          </p:cNvPicPr>
          <p:nvPr/>
        </p:nvPicPr>
        <p:blipFill>
          <a:blip r:embed="rId3" cstate="print"/>
          <a:srcRect t="5901" b="78628"/>
          <a:stretch>
            <a:fillRect/>
          </a:stretch>
        </p:blipFill>
        <p:spPr bwMode="auto">
          <a:xfrm>
            <a:off x="6117021" y="258976"/>
            <a:ext cx="2900622" cy="638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3" name="Picture 1" descr="\\Servidor\users\Lgarcia\MARKETING\INTERNACIONAL\HUNGRÍA\KITE\ETIQUETAS\FOTOS\Trigo_Cup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272528"/>
            <a:ext cx="7775072" cy="5368849"/>
          </a:xfrm>
          <a:prstGeom prst="roundRect">
            <a:avLst>
              <a:gd name="adj" fmla="val 421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17 CuadroTexto"/>
          <p:cNvSpPr txBox="1"/>
          <p:nvPr/>
        </p:nvSpPr>
        <p:spPr>
          <a:xfrm>
            <a:off x="2317531" y="2925941"/>
            <a:ext cx="3190767" cy="408623"/>
          </a:xfrm>
          <a:prstGeom prst="roundRect">
            <a:avLst/>
          </a:prstGeom>
          <a:solidFill>
            <a:srgbClr val="066211"/>
          </a:solidFill>
        </p:spPr>
        <p:txBody>
          <a:bodyPr wrap="square" lIns="18000" rIns="18000" rtlCol="0">
            <a:spAutoFit/>
          </a:bodyPr>
          <a:lstStyle/>
          <a:p>
            <a:pPr algn="ctr"/>
            <a:r>
              <a:rPr lang="az-Cyrl-AZ" b="1" dirty="0" smtClean="0">
                <a:solidFill>
                  <a:schemeClr val="bg1"/>
                </a:solidFill>
                <a:latin typeface="Arial Narrow" pitchFamily="34" charset="0"/>
              </a:rPr>
              <a:t>СВОБОДНЫЕ АМИНОКИСЛОТЫ</a:t>
            </a:r>
            <a:endParaRPr lang="es-E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317531" y="5179618"/>
            <a:ext cx="3190767" cy="408623"/>
          </a:xfrm>
          <a:prstGeom prst="roundRect">
            <a:avLst/>
          </a:prstGeom>
          <a:solidFill>
            <a:srgbClr val="066211"/>
          </a:solidFill>
        </p:spPr>
        <p:txBody>
          <a:bodyPr wrap="square" lIns="18000" rIns="18000" rtlCol="0">
            <a:spAutoFit/>
          </a:bodyPr>
          <a:lstStyle/>
          <a:p>
            <a:pPr algn="ctr"/>
            <a:r>
              <a:rPr lang="az-Cyrl-AZ" b="1" dirty="0" smtClean="0">
                <a:solidFill>
                  <a:schemeClr val="bg1"/>
                </a:solidFill>
                <a:latin typeface="Arial Narrow" pitchFamily="34" charset="0"/>
              </a:rPr>
              <a:t>ФУЛЬВОКИСЛОТЫ</a:t>
            </a:r>
            <a:endParaRPr lang="az-Cyrl-AZ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521752" y="2290520"/>
            <a:ext cx="994464" cy="360040"/>
          </a:xfrm>
          <a:prstGeom prst="roundRect">
            <a:avLst/>
          </a:prstGeom>
          <a:solidFill>
            <a:srgbClr val="D7FD7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8,90%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317531" y="5828689"/>
            <a:ext cx="3190767" cy="408623"/>
          </a:xfrm>
          <a:prstGeom prst="roundRect">
            <a:avLst/>
          </a:prstGeom>
          <a:solidFill>
            <a:srgbClr val="066211"/>
          </a:solidFill>
        </p:spPr>
        <p:txBody>
          <a:bodyPr wrap="square" lIns="18000" rIns="18000" rtlCol="0">
            <a:spAutoFit/>
          </a:bodyPr>
          <a:lstStyle/>
          <a:p>
            <a:pPr algn="ctr"/>
            <a:r>
              <a:rPr lang="az-Cyrl-AZ" b="1" dirty="0">
                <a:solidFill>
                  <a:schemeClr val="bg1"/>
                </a:solidFill>
                <a:latin typeface="Arial Narrow" pitchFamily="34" charset="0"/>
              </a:rPr>
              <a:t>ПОЛИСАХАРИДЫ</a:t>
            </a:r>
            <a:endParaRPr lang="es-E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317531" y="4530547"/>
            <a:ext cx="3200400" cy="419825"/>
          </a:xfrm>
          <a:prstGeom prst="roundRect">
            <a:avLst/>
          </a:prstGeom>
          <a:solidFill>
            <a:srgbClr val="066211"/>
          </a:solidFill>
        </p:spPr>
        <p:txBody>
          <a:bodyPr wrap="square" lIns="18000" rIns="18000" rtlCol="0">
            <a:spAutoFit/>
          </a:bodyPr>
          <a:lstStyle/>
          <a:p>
            <a:pPr algn="ctr"/>
            <a:r>
              <a:rPr lang="az-Cyrl-AZ" b="1" dirty="0" smtClean="0">
                <a:solidFill>
                  <a:schemeClr val="bg1"/>
                </a:solidFill>
                <a:latin typeface="Arial Narrow" pitchFamily="34" charset="0"/>
              </a:rPr>
              <a:t>ОРГАНИЧЕСКОЕ  ВЕЩЕСТВО</a:t>
            </a:r>
            <a:endParaRPr lang="az-Cyrl-AZ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317532" y="2276871"/>
            <a:ext cx="3190572" cy="408623"/>
          </a:xfrm>
          <a:prstGeom prst="roundRect">
            <a:avLst/>
          </a:prstGeom>
          <a:solidFill>
            <a:srgbClr val="066211"/>
          </a:solidFill>
        </p:spPr>
        <p:txBody>
          <a:bodyPr wrap="square" lIns="18000" rIns="18000" rtlCol="0">
            <a:spAutoFit/>
          </a:bodyPr>
          <a:lstStyle/>
          <a:p>
            <a:pPr algn="ctr"/>
            <a:r>
              <a:rPr lang="az-Cyrl-AZ" b="1" dirty="0">
                <a:solidFill>
                  <a:schemeClr val="bg1"/>
                </a:solidFill>
                <a:latin typeface="Arial Narrow" pitchFamily="34" charset="0"/>
              </a:rPr>
              <a:t>АЗОТ</a:t>
            </a:r>
            <a:endParaRPr lang="es-E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317531" y="3575011"/>
            <a:ext cx="3190767" cy="715089"/>
          </a:xfrm>
          <a:prstGeom prst="roundRect">
            <a:avLst/>
          </a:prstGeom>
          <a:solidFill>
            <a:srgbClr val="066211"/>
          </a:solidFill>
        </p:spPr>
        <p:txBody>
          <a:bodyPr wrap="square" lIns="18000" rIns="18000" rtlCol="0">
            <a:spAutoFit/>
          </a:bodyPr>
          <a:lstStyle/>
          <a:p>
            <a:pPr algn="ctr"/>
            <a:r>
              <a:rPr lang="az-Cyrl-AZ" b="1" dirty="0" smtClean="0">
                <a:solidFill>
                  <a:schemeClr val="bg1"/>
                </a:solidFill>
                <a:latin typeface="Arial Narrow" pitchFamily="34" charset="0"/>
              </a:rPr>
              <a:t>АУКСИНЫ,</a:t>
            </a:r>
            <a:r>
              <a:rPr lang="es-ES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az-Cyrl-AZ" b="1" dirty="0" smtClean="0">
                <a:solidFill>
                  <a:schemeClr val="bg1"/>
                </a:solidFill>
                <a:latin typeface="Arial Narrow" pitchFamily="34" charset="0"/>
              </a:rPr>
              <a:t>БЕТАИНЫ</a:t>
            </a:r>
            <a:r>
              <a:rPr lang="az-Cyrl-AZ" b="1" dirty="0">
                <a:solidFill>
                  <a:schemeClr val="bg1"/>
                </a:solidFill>
                <a:latin typeface="Arial Narrow" pitchFamily="34" charset="0"/>
              </a:rPr>
              <a:t>,</a:t>
            </a:r>
          </a:p>
          <a:p>
            <a:pPr algn="ctr"/>
            <a:r>
              <a:rPr lang="az-Cyrl-AZ" b="1" dirty="0">
                <a:solidFill>
                  <a:schemeClr val="bg1"/>
                </a:solidFill>
                <a:latin typeface="Arial Narrow" pitchFamily="34" charset="0"/>
              </a:rPr>
              <a:t>ВИТАМИНЫ</a:t>
            </a:r>
            <a:endParaRPr lang="es-E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95736" y="1405923"/>
            <a:ext cx="51125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z-Cyrl-AZ" sz="3200" u="sng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СОСТАВ</a:t>
            </a:r>
            <a:r>
              <a:rPr lang="es-ES" sz="3200" u="sng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es-ES" sz="3200" u="sng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5521752" y="2934876"/>
            <a:ext cx="994464" cy="360040"/>
          </a:xfrm>
          <a:prstGeom prst="roundRect">
            <a:avLst/>
          </a:prstGeom>
          <a:solidFill>
            <a:srgbClr val="D7FD7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12,70%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5521752" y="3766393"/>
            <a:ext cx="994464" cy="360040"/>
          </a:xfrm>
          <a:prstGeom prst="roundRect">
            <a:avLst/>
          </a:prstGeom>
          <a:solidFill>
            <a:srgbClr val="D7FD7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0,10%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5521752" y="4539550"/>
            <a:ext cx="994464" cy="360040"/>
          </a:xfrm>
          <a:prstGeom prst="roundRect">
            <a:avLst/>
          </a:prstGeom>
          <a:solidFill>
            <a:srgbClr val="D7FD7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63,50%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5521752" y="5195987"/>
            <a:ext cx="994464" cy="360040"/>
          </a:xfrm>
          <a:prstGeom prst="roundRect">
            <a:avLst/>
          </a:prstGeom>
          <a:solidFill>
            <a:srgbClr val="D7FD7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25,40%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5521752" y="5836328"/>
            <a:ext cx="994464" cy="360040"/>
          </a:xfrm>
          <a:prstGeom prst="roundRect">
            <a:avLst/>
          </a:prstGeom>
          <a:solidFill>
            <a:srgbClr val="D7FD7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7,60%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2065283" y="2132856"/>
            <a:ext cx="4711669" cy="22322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s-ES" dirty="0" smtClean="0">
              <a:solidFill>
                <a:srgbClr val="75A446"/>
              </a:solidFill>
            </a:endParaRPr>
          </a:p>
        </p:txBody>
      </p:sp>
      <p:sp>
        <p:nvSpPr>
          <p:cNvPr id="33" name="32 Flecha a la derecha con muesca"/>
          <p:cNvSpPr/>
          <p:nvPr/>
        </p:nvSpPr>
        <p:spPr>
          <a:xfrm>
            <a:off x="6804248" y="2924944"/>
            <a:ext cx="576064" cy="792088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152400" dist="63500" dir="11940000" sx="102000" sy="102000" algn="b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dirty="0" smtClean="0">
              <a:solidFill>
                <a:srgbClr val="75A446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7278490" y="2935396"/>
            <a:ext cx="1579215" cy="461665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az-Cyrl-AZ" sz="2400" b="1" u="sng" dirty="0" smtClean="0">
                <a:solidFill>
                  <a:srgbClr val="FFFF00"/>
                </a:solidFill>
              </a:rPr>
              <a:t>ПРОТЕИН</a:t>
            </a:r>
            <a:r>
              <a:rPr lang="es-ES" sz="2400" b="1" u="sng" dirty="0" smtClean="0">
                <a:solidFill>
                  <a:srgbClr val="FFFF00"/>
                </a:solidFill>
              </a:rPr>
              <a:t> </a:t>
            </a:r>
            <a:r>
              <a:rPr lang="es-ES" sz="2400" b="1" dirty="0" smtClean="0">
                <a:solidFill>
                  <a:srgbClr val="FFFF00"/>
                </a:solidFill>
              </a:rPr>
              <a:t> </a:t>
            </a:r>
            <a:endParaRPr lang="es-ES" sz="2400" b="1" dirty="0">
              <a:solidFill>
                <a:srgbClr val="FFFF00"/>
              </a:solidFill>
            </a:endParaRPr>
          </a:p>
        </p:txBody>
      </p:sp>
      <p:cxnSp>
        <p:nvCxnSpPr>
          <p:cNvPr id="36" name="35 Conector recto de flecha"/>
          <p:cNvCxnSpPr/>
          <p:nvPr/>
        </p:nvCxnSpPr>
        <p:spPr>
          <a:xfrm flipH="1" flipV="1">
            <a:off x="8005764" y="2148626"/>
            <a:ext cx="3119" cy="634424"/>
          </a:xfrm>
          <a:prstGeom prst="straightConnector1">
            <a:avLst/>
          </a:prstGeom>
          <a:ln w="1047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1718440" y="253259"/>
            <a:ext cx="4174416" cy="646331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БОМБАРДИР</a:t>
            </a:r>
            <a:r>
              <a:rPr lang="es-ES" sz="3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az-Cyrl-AZ" sz="3600" dirty="0">
                <a:solidFill>
                  <a:srgbClr val="FFFF00"/>
                </a:solidFill>
                <a:latin typeface="Arial Narrow" panose="020B0606020202030204" pitchFamily="34" charset="0"/>
              </a:rPr>
              <a:t>протеин</a:t>
            </a:r>
            <a:r>
              <a:rPr lang="es-ES" sz="3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endParaRPr lang="es-ES" sz="36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3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1641" y="3911958"/>
            <a:ext cx="2582641" cy="1141439"/>
          </a:xfrm>
          <a:prstGeom prst="rect">
            <a:avLst/>
          </a:prstGeom>
          <a:noFill/>
        </p:spPr>
        <p:txBody>
          <a:bodyPr wrap="square" tIns="108000" bIns="108000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1C2A60"/>
                </a:solidFill>
              </a:rPr>
              <a:t>КОНСИСТЕНЦИЯ</a:t>
            </a:r>
            <a:r>
              <a:rPr lang="ru-RU" dirty="0" smtClean="0">
                <a:solidFill>
                  <a:srgbClr val="1C2A60"/>
                </a:solidFill>
              </a:rPr>
              <a:t>,</a:t>
            </a:r>
          </a:p>
          <a:p>
            <a:pPr algn="r"/>
            <a:r>
              <a:rPr lang="ru-RU" sz="1400" dirty="0" smtClean="0">
                <a:solidFill>
                  <a:srgbClr val="1C2A60"/>
                </a:solidFill>
              </a:rPr>
              <a:t>В </a:t>
            </a:r>
            <a:r>
              <a:rPr lang="ru-RU" sz="1400" dirty="0">
                <a:solidFill>
                  <a:srgbClr val="1C2A60"/>
                </a:solidFill>
              </a:rPr>
              <a:t>К</a:t>
            </a:r>
            <a:r>
              <a:rPr lang="ru-RU" sz="1400" dirty="0" smtClean="0">
                <a:solidFill>
                  <a:srgbClr val="1C2A60"/>
                </a:solidFill>
              </a:rPr>
              <a:t>ОТОРОЙ </a:t>
            </a:r>
            <a:r>
              <a:rPr lang="ru-RU" sz="2000" dirty="0" smtClean="0">
                <a:solidFill>
                  <a:srgbClr val="1C2A60"/>
                </a:solidFill>
              </a:rPr>
              <a:t>НУЖДАЮТСЯ</a:t>
            </a:r>
            <a:r>
              <a:rPr lang="ru-RU" dirty="0" smtClean="0">
                <a:solidFill>
                  <a:srgbClr val="1C2A60"/>
                </a:solidFill>
              </a:rPr>
              <a:t> </a:t>
            </a:r>
            <a:r>
              <a:rPr lang="ru-RU" sz="1400" dirty="0" smtClean="0">
                <a:solidFill>
                  <a:srgbClr val="1C2A60"/>
                </a:solidFill>
              </a:rPr>
              <a:t>ВАШИ</a:t>
            </a:r>
            <a:r>
              <a:rPr lang="ru-RU" dirty="0" smtClean="0">
                <a:solidFill>
                  <a:srgbClr val="1C2A60"/>
                </a:solidFill>
              </a:rPr>
              <a:t> </a:t>
            </a:r>
            <a:r>
              <a:rPr lang="ru-RU" sz="2000" dirty="0" smtClean="0">
                <a:solidFill>
                  <a:srgbClr val="1C2A60"/>
                </a:solidFill>
              </a:rPr>
              <a:t>ПЛОДЫ</a:t>
            </a:r>
            <a:endParaRPr lang="es-ES" sz="2000" dirty="0">
              <a:solidFill>
                <a:srgbClr val="1C2A6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065427" y="3651967"/>
            <a:ext cx="2125014" cy="648997"/>
          </a:xfrm>
          <a:prstGeom prst="rect">
            <a:avLst/>
          </a:prstGeom>
          <a:noFill/>
        </p:spPr>
        <p:txBody>
          <a:bodyPr wrap="square" tIns="108000" bIns="108000" rtlCol="0">
            <a:spAutoFit/>
          </a:bodyPr>
          <a:lstStyle/>
          <a:p>
            <a:r>
              <a:rPr lang="ru-RU" sz="2800" dirty="0" smtClean="0">
                <a:solidFill>
                  <a:srgbClr val="1C2A60"/>
                </a:solidFill>
              </a:rPr>
              <a:t>ТВЕРДОСТЬ</a:t>
            </a:r>
            <a:endParaRPr lang="es-ES" sz="2800" dirty="0">
              <a:solidFill>
                <a:srgbClr val="1C2A6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 rot="21346153">
            <a:off x="2955848" y="4718996"/>
            <a:ext cx="351250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dirty="0">
                <a:solidFill>
                  <a:prstClr val="white"/>
                </a:solidFill>
                <a:latin typeface="Segoe Print" panose="02000600000000000000" pitchFamily="2" charset="0"/>
                <a:ea typeface="MingLiU_HKSCS-ExtB" panose="02020500000000000000" pitchFamily="18" charset="-120"/>
                <a:cs typeface="Courier New" panose="02070309020205020404" pitchFamily="49" charset="0"/>
              </a:rPr>
              <a:t>Оптимальная поставка кальция</a:t>
            </a:r>
            <a:endParaRPr lang="es-ES" sz="1500" dirty="0">
              <a:solidFill>
                <a:prstClr val="white"/>
              </a:solidFill>
              <a:latin typeface="Segoe Print" panose="02000600000000000000" pitchFamily="2" charset="0"/>
              <a:ea typeface="MingLiU_HKSCS-ExtB" panose="02020500000000000000" pitchFamily="18" charset="-120"/>
              <a:cs typeface="Courier New" panose="02070309020205020404" pitchFamily="49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83347" y="-6727"/>
            <a:ext cx="6697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ОРГАНИЧЕСКОЕ БИОУДОБРЕНИЕ, ОСНОВАННОЕ НА КАЛЬЦИИ</a:t>
            </a:r>
            <a:endParaRPr lang="es-ES" sz="1600" dirty="0">
              <a:solidFill>
                <a:prstClr val="white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908735" y="701244"/>
            <a:ext cx="2209507" cy="648997"/>
          </a:xfrm>
          <a:prstGeom prst="rect">
            <a:avLst/>
          </a:prstGeom>
          <a:noFill/>
        </p:spPr>
        <p:txBody>
          <a:bodyPr wrap="square" tIns="108000" bIns="108000" rtlCol="0">
            <a:spAutoFit/>
          </a:bodyPr>
          <a:lstStyle/>
          <a:p>
            <a:r>
              <a:rPr lang="en-US" sz="2800" b="1" spc="50" dirty="0" smtClean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</a:rPr>
              <a:t>[</a:t>
            </a:r>
            <a:r>
              <a:rPr lang="ru-RU" sz="2800" b="1" spc="50" dirty="0" smtClean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</a:rPr>
              <a:t>К</a:t>
            </a:r>
            <a:r>
              <a:rPr lang="es-ES" sz="2800" b="1" spc="50" dirty="0" smtClean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</a:rPr>
              <a:t>AOC XT</a:t>
            </a:r>
            <a:r>
              <a:rPr lang="en-US" sz="2800" b="1" spc="50" dirty="0" smtClean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</a:rPr>
              <a:t>]</a:t>
            </a:r>
            <a:endParaRPr lang="es-ES" sz="2800" b="1" spc="50" dirty="0">
              <a:ln w="9525" cmpd="sng">
                <a:solidFill>
                  <a:srgbClr val="4F81BD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5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730671" y="896001"/>
            <a:ext cx="3245903" cy="833663"/>
          </a:xfrm>
          <a:prstGeom prst="rect">
            <a:avLst/>
          </a:prstGeom>
          <a:noFill/>
        </p:spPr>
        <p:txBody>
          <a:bodyPr wrap="square" tIns="108000" bIns="108000" rtlCol="0">
            <a:spAutoFit/>
          </a:bodyPr>
          <a:lstStyle/>
          <a:p>
            <a:r>
              <a:rPr lang="ru-RU" sz="2000" dirty="0" smtClean="0">
                <a:solidFill>
                  <a:srgbClr val="1C2A60"/>
                </a:solidFill>
              </a:rPr>
              <a:t>ОСНОВНЫЕ ПРОБЛЕМЫ </a:t>
            </a:r>
            <a:endParaRPr lang="en-US" sz="2000" dirty="0" smtClean="0">
              <a:solidFill>
                <a:srgbClr val="1C2A60"/>
              </a:solidFill>
            </a:endParaRPr>
          </a:p>
          <a:p>
            <a:r>
              <a:rPr lang="ru-RU" sz="2000" dirty="0" smtClean="0">
                <a:solidFill>
                  <a:srgbClr val="1C2A60"/>
                </a:solidFill>
              </a:rPr>
              <a:t>С КАЛЬЦИЕМ</a:t>
            </a:r>
            <a:endParaRPr lang="es-ES" sz="2000" dirty="0">
              <a:solidFill>
                <a:srgbClr val="1C2A6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07945" y="2577261"/>
            <a:ext cx="3245903" cy="637849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r>
              <a:rPr lang="ru-RU" sz="1600" b="1" dirty="0" smtClean="0">
                <a:solidFill>
                  <a:prstClr val="white"/>
                </a:solidFill>
              </a:rPr>
              <a:t>Малоэффективная абсорбция кальция листьями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772035" y="3600451"/>
            <a:ext cx="3245903" cy="884070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r>
              <a:rPr lang="ru-RU" sz="1600" b="1" dirty="0" smtClean="0">
                <a:solidFill>
                  <a:prstClr val="white"/>
                </a:solidFill>
              </a:rPr>
              <a:t>Перенос кальция в растении затруднен из-за того, что он осуществляется пассивным путем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013579" y="4831225"/>
            <a:ext cx="3245903" cy="1130291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r>
              <a:rPr lang="ru-RU" sz="1600" b="1" dirty="0" smtClean="0">
                <a:solidFill>
                  <a:prstClr val="white"/>
                </a:solidFill>
              </a:rPr>
              <a:t>Кальций легко блокируется в почвах, особенно в: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prstClr val="white"/>
                </a:solidFill>
              </a:rPr>
              <a:t>засоленных почвах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prstClr val="white"/>
                </a:solidFill>
              </a:rPr>
              <a:t>почвах с щелочным рН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569779" y="126124"/>
            <a:ext cx="2002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</a:rPr>
              <a:t>К</a:t>
            </a:r>
            <a:r>
              <a:rPr lang="es-ES" sz="32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</a:rPr>
              <a:t>AOC XT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9705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3"/>
            <a:ext cx="9144000" cy="688181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730671" y="896001"/>
            <a:ext cx="3245903" cy="833663"/>
          </a:xfrm>
          <a:prstGeom prst="rect">
            <a:avLst/>
          </a:prstGeom>
          <a:noFill/>
        </p:spPr>
        <p:txBody>
          <a:bodyPr wrap="square" tIns="108000" bIns="108000" rtlCol="0">
            <a:spAutoFit/>
          </a:bodyPr>
          <a:lstStyle/>
          <a:p>
            <a:r>
              <a:rPr lang="ru-RU" sz="2000" dirty="0" smtClean="0">
                <a:solidFill>
                  <a:srgbClr val="1C2A60"/>
                </a:solidFill>
              </a:rPr>
              <a:t>ОСНОВНЫЕ ПРОБЛЕМЫ </a:t>
            </a:r>
            <a:endParaRPr lang="en-US" sz="2000" dirty="0" smtClean="0">
              <a:solidFill>
                <a:srgbClr val="1C2A60"/>
              </a:solidFill>
            </a:endParaRPr>
          </a:p>
          <a:p>
            <a:r>
              <a:rPr lang="ru-RU" sz="2000" dirty="0" smtClean="0">
                <a:solidFill>
                  <a:srgbClr val="1C2A60"/>
                </a:solidFill>
              </a:rPr>
              <a:t>С КАЛЬЦИЕМ</a:t>
            </a:r>
            <a:endParaRPr lang="es-ES" sz="2000" dirty="0">
              <a:solidFill>
                <a:srgbClr val="1C2A6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26397" y="2577261"/>
            <a:ext cx="3245903" cy="637849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r>
              <a:rPr lang="ru-RU" sz="1600" b="1" dirty="0" smtClean="0">
                <a:solidFill>
                  <a:prstClr val="white"/>
                </a:solidFill>
              </a:rPr>
              <a:t>Малоэффективная абсорбция кальция листьями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554882" y="3613330"/>
            <a:ext cx="3245903" cy="884070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r>
              <a:rPr lang="ru-RU" sz="1600" b="1" dirty="0" smtClean="0">
                <a:solidFill>
                  <a:prstClr val="white"/>
                </a:solidFill>
              </a:rPr>
              <a:t>Перенос кальция в растении затруднен из-за того, что он осуществляется пассивным путем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693394" y="4831225"/>
            <a:ext cx="3245903" cy="1130291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r>
              <a:rPr lang="ru-RU" sz="1600" b="1" dirty="0" smtClean="0">
                <a:solidFill>
                  <a:prstClr val="white"/>
                </a:solidFill>
              </a:rPr>
              <a:t>Кальций легко блокируется в почвах, особенно в: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prstClr val="white"/>
                </a:solidFill>
              </a:rPr>
              <a:t>засоленных почвах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prstClr val="white"/>
                </a:solidFill>
              </a:rPr>
              <a:t>почвах с щелочным рН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664594" y="911640"/>
            <a:ext cx="3628622" cy="10560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Кальций </a:t>
            </a:r>
            <a:r>
              <a:rPr lang="es-ES" sz="2800" dirty="0" smtClean="0">
                <a:solidFill>
                  <a:prstClr val="white"/>
                </a:solidFill>
              </a:rPr>
              <a:t>100%</a:t>
            </a:r>
            <a:r>
              <a:rPr lang="ru-RU" sz="2800" dirty="0" smtClean="0">
                <a:solidFill>
                  <a:prstClr val="white"/>
                </a:solidFill>
              </a:rPr>
              <a:t>-но</a:t>
            </a:r>
            <a:endParaRPr lang="es-ES" sz="2800" dirty="0">
              <a:solidFill>
                <a:prstClr val="white"/>
              </a:solidFill>
            </a:endParaRPr>
          </a:p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доступный</a:t>
            </a:r>
            <a:endParaRPr lang="es-ES" sz="2800" dirty="0">
              <a:solidFill>
                <a:prstClr val="white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3588" y="2592649"/>
            <a:ext cx="3560002" cy="653238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</a:rPr>
              <a:t>АМИНОКИСЛОТЫ </a:t>
            </a:r>
            <a:r>
              <a:rPr lang="ru-RU" sz="1500" b="1" dirty="0" smtClean="0">
                <a:solidFill>
                  <a:prstClr val="white"/>
                </a:solidFill>
              </a:rPr>
              <a:t>ДЛЯ </a:t>
            </a:r>
          </a:p>
          <a:p>
            <a:r>
              <a:rPr lang="ru-RU" sz="1500" b="1" dirty="0" smtClean="0">
                <a:solidFill>
                  <a:prstClr val="white"/>
                </a:solidFill>
              </a:rPr>
              <a:t>ИДЕАЛЬНОЙ АБСОРБЦИИ ЛИСТЬЯМИ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07605" y="3705590"/>
            <a:ext cx="3245903" cy="699404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</a:rPr>
              <a:t>КОМПЛЕКСИРУЮЩИЙ </a:t>
            </a:r>
          </a:p>
          <a:p>
            <a:r>
              <a:rPr lang="ru-RU" b="1" dirty="0" smtClean="0">
                <a:solidFill>
                  <a:prstClr val="white"/>
                </a:solidFill>
              </a:rPr>
              <a:t>АГЕНТ: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62988" y="5348850"/>
            <a:ext cx="3463481" cy="699404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r>
              <a:rPr lang="ru-RU" b="1" dirty="0" smtClean="0">
                <a:solidFill>
                  <a:srgbClr val="262D60"/>
                </a:solidFill>
              </a:rPr>
              <a:t>2 ВИДЫ ЛИГНОСУЛЬФОНОВОЙ КИСЛОТЫ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97757" y="4799347"/>
            <a:ext cx="3245903" cy="699404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</a:rPr>
              <a:t>ДВОЙНОЙ АГЕНТ КОМПЛЕКСИРОВАНИЯ: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390129" y="3181024"/>
            <a:ext cx="3560002" cy="376239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r>
              <a:rPr lang="ru-RU" sz="1500" b="1" dirty="0" smtClean="0">
                <a:solidFill>
                  <a:srgbClr val="FFFF00"/>
                </a:solidFill>
              </a:rPr>
              <a:t>ИДЕАЛЬНАЯ АБСОРБЦИЯ ЛИСТЬЯМИ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634143" y="4351401"/>
            <a:ext cx="5682202" cy="376239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r>
              <a:rPr lang="ru-RU" sz="1500" b="1" smtClean="0">
                <a:solidFill>
                  <a:srgbClr val="FFFF00"/>
                </a:solidFill>
              </a:rPr>
              <a:t>ЛУЧШЕ ПЕРЕМЕЩЕНИЕ ПИТАТЕЛЬНЫХ ВЕЩЕСТВ</a:t>
            </a:r>
            <a:endParaRPr lang="ru-RU" sz="1500" b="1" dirty="0" smtClean="0">
              <a:solidFill>
                <a:srgbClr val="FFFF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82395" y="5915881"/>
            <a:ext cx="3560002" cy="376239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r>
              <a:rPr lang="ru-RU" sz="1500" b="1" dirty="0" smtClean="0">
                <a:solidFill>
                  <a:srgbClr val="FFFF00"/>
                </a:solidFill>
              </a:rPr>
              <a:t>ИДЕАЛЬНАЯ АБСОРБЦИЯ КОРНЯМИ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376740" y="3968780"/>
            <a:ext cx="2127620" cy="453183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r>
              <a:rPr lang="ru-RU" sz="2000" b="1" dirty="0" smtClean="0">
                <a:solidFill>
                  <a:srgbClr val="262D60"/>
                </a:solidFill>
              </a:rPr>
              <a:t>ЭТАНОЛАМИН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569779" y="126124"/>
            <a:ext cx="2002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</a:rPr>
              <a:t>К</a:t>
            </a:r>
            <a:r>
              <a:rPr lang="es-ES" sz="32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</a:rPr>
              <a:t>AOC XT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7249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mangazinc p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943475" y="1825625"/>
            <a:ext cx="40081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rgbClr val="0E4924"/>
                </a:solidFill>
              </a:rPr>
              <a:t>МАГН</a:t>
            </a:r>
            <a:r>
              <a:rPr lang="es-ES" sz="4000" b="1" dirty="0" smtClean="0">
                <a:solidFill>
                  <a:srgbClr val="0E4924"/>
                </a:solidFill>
              </a:rPr>
              <a:t>O</a:t>
            </a:r>
            <a:r>
              <a:rPr lang="ru-RU" sz="4000" b="1" dirty="0" smtClean="0">
                <a:solidFill>
                  <a:srgbClr val="0E4924"/>
                </a:solidFill>
              </a:rPr>
              <a:t>ЦИНК </a:t>
            </a:r>
            <a:endParaRPr lang="ru-RU" sz="4000" b="1" dirty="0" smtClean="0">
              <a:solidFill>
                <a:srgbClr val="0E4924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sz="4000" b="1" dirty="0" smtClean="0">
                <a:solidFill>
                  <a:srgbClr val="0E4924"/>
                </a:solidFill>
              </a:rPr>
              <a:t>ПЛЮС</a:t>
            </a:r>
            <a:endParaRPr lang="es-ES" sz="4000" b="1" dirty="0">
              <a:solidFill>
                <a:srgbClr val="0E49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54000">
              <a:schemeClr val="accent3">
                <a:lumMod val="40000"/>
                <a:lumOff val="60000"/>
              </a:schemeClr>
            </a:gs>
            <a:gs pos="98000">
              <a:schemeClr val="accent3">
                <a:lumMod val="75000"/>
              </a:schemeClr>
            </a:gs>
            <a:gs pos="84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55576" y="1268760"/>
            <a:ext cx="51125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CHARACTERISTICS</a:t>
            </a:r>
            <a:endParaRPr lang="es-E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491880" y="332656"/>
            <a:ext cx="5449633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MANGAZINC PLUS</a:t>
            </a:r>
            <a:endParaRPr lang="es-ES" sz="54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99163" y="2131064"/>
            <a:ext cx="86423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/>
              <a:t>- </a:t>
            </a:r>
            <a:r>
              <a:rPr lang="ru-RU" sz="2400" b="1" dirty="0"/>
              <a:t>ПРОДУКТ ОСОБЕННО ЭФФЕКТИВНЫЙ ДЛЯ </a:t>
            </a:r>
            <a:r>
              <a:rPr lang="ru-RU" sz="2400" b="1" dirty="0" smtClean="0"/>
              <a:t>ПРЕДОТВРАЩЕНИЯ И </a:t>
            </a:r>
            <a:r>
              <a:rPr lang="ru-RU" sz="2400" b="1" dirty="0"/>
              <a:t>ИСПРАВЛЕНИЯ НЕДОСТАТКОВ ЦИНКА (</a:t>
            </a:r>
            <a:r>
              <a:rPr lang="en-US" sz="2400" b="1" dirty="0"/>
              <a:t>Zn)</a:t>
            </a:r>
            <a:r>
              <a:rPr lang="ru-RU" sz="2400" b="1" dirty="0"/>
              <a:t> И МАРГАНЦА</a:t>
            </a:r>
            <a:r>
              <a:rPr lang="en-US" sz="2400" b="1" dirty="0"/>
              <a:t> (</a:t>
            </a:r>
            <a:r>
              <a:rPr lang="en-US" sz="2400" b="1" dirty="0" err="1"/>
              <a:t>Mn</a:t>
            </a:r>
            <a:r>
              <a:rPr lang="en-US" sz="2400" b="1" dirty="0"/>
              <a:t>)</a:t>
            </a:r>
            <a:r>
              <a:rPr lang="ru-RU" sz="2400" b="1" dirty="0"/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s-ES" sz="2400" b="1" dirty="0" smtClean="0"/>
              <a:t>- </a:t>
            </a:r>
            <a:r>
              <a:rPr lang="ru-RU" sz="2400" b="1" dirty="0" smtClean="0"/>
              <a:t>НАТУРАЛЬНЫЙ ИСТОЧНИК МАРГАНЦА И ЦИНКА, ОБА ЭЛЕМЕНТА КОМПЛЕКСИРОВАНЫ С ЛИГНОСУЛЬФОНАТАМИ.</a:t>
            </a:r>
            <a:endParaRPr lang="es-ES" sz="2400" b="1" dirty="0" smtClean="0"/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6600"/>
                </a:solidFill>
              </a:rPr>
              <a:t>Марганец</a:t>
            </a:r>
            <a:r>
              <a:rPr lang="en-US" sz="2400" b="1" dirty="0" smtClean="0">
                <a:solidFill>
                  <a:srgbClr val="006600"/>
                </a:solidFill>
              </a:rPr>
              <a:t> (</a:t>
            </a:r>
            <a:r>
              <a:rPr lang="en-US" sz="2400" b="1" dirty="0" err="1" smtClean="0">
                <a:solidFill>
                  <a:srgbClr val="006600"/>
                </a:solidFill>
              </a:rPr>
              <a:t>Mn</a:t>
            </a:r>
            <a:r>
              <a:rPr lang="en-US" sz="2400" b="1" dirty="0" smtClean="0">
                <a:solidFill>
                  <a:srgbClr val="006600"/>
                </a:solidFill>
              </a:rPr>
              <a:t>) (100%</a:t>
            </a:r>
            <a:r>
              <a:rPr lang="ru-RU" sz="2400" b="1" dirty="0" smtClean="0">
                <a:solidFill>
                  <a:srgbClr val="006600"/>
                </a:solidFill>
              </a:rPr>
              <a:t>-но </a:t>
            </a:r>
            <a:r>
              <a:rPr lang="ru-RU" sz="2400" b="1" dirty="0" err="1" smtClean="0">
                <a:solidFill>
                  <a:srgbClr val="006600"/>
                </a:solidFill>
              </a:rPr>
              <a:t>комплексированный</a:t>
            </a:r>
            <a:r>
              <a:rPr lang="ru-RU" sz="2400" b="1" dirty="0" smtClean="0">
                <a:solidFill>
                  <a:srgbClr val="006600"/>
                </a:solidFill>
              </a:rPr>
              <a:t>)</a:t>
            </a:r>
            <a:r>
              <a:rPr lang="en-US" sz="2400" b="1" dirty="0" smtClean="0">
                <a:solidFill>
                  <a:srgbClr val="006600"/>
                </a:solidFill>
              </a:rPr>
              <a:t>.……… 4.0%</a:t>
            </a:r>
            <a:endParaRPr lang="es-ES" sz="2400" b="1" dirty="0" smtClean="0">
              <a:solidFill>
                <a:srgbClr val="00660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6600"/>
                </a:solidFill>
              </a:rPr>
              <a:t>Цинк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>
                <a:solidFill>
                  <a:srgbClr val="006600"/>
                </a:solidFill>
              </a:rPr>
              <a:t>(Zn) (100%</a:t>
            </a:r>
            <a:r>
              <a:rPr lang="ru-RU" sz="2400" b="1" dirty="0">
                <a:solidFill>
                  <a:srgbClr val="006600"/>
                </a:solidFill>
              </a:rPr>
              <a:t>-но </a:t>
            </a:r>
            <a:r>
              <a:rPr lang="ru-RU" sz="2400" b="1" dirty="0" err="1" smtClean="0">
                <a:solidFill>
                  <a:srgbClr val="006600"/>
                </a:solidFill>
              </a:rPr>
              <a:t>комплексированный</a:t>
            </a:r>
            <a:r>
              <a:rPr lang="en-US" sz="2400" b="1" dirty="0" smtClean="0">
                <a:solidFill>
                  <a:srgbClr val="006600"/>
                </a:solidFill>
              </a:rPr>
              <a:t>)………</a:t>
            </a:r>
            <a:r>
              <a:rPr lang="ru-RU" sz="2400" b="1" dirty="0" smtClean="0">
                <a:solidFill>
                  <a:srgbClr val="006600"/>
                </a:solidFill>
              </a:rPr>
              <a:t>…..</a:t>
            </a:r>
            <a:r>
              <a:rPr lang="en-US" sz="2400" b="1" dirty="0" smtClean="0">
                <a:solidFill>
                  <a:srgbClr val="006600"/>
                </a:solidFill>
              </a:rPr>
              <a:t>……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</a:rPr>
              <a:t>6.0%</a:t>
            </a:r>
            <a:endParaRPr lang="es-ES" sz="2400" b="1" dirty="0">
              <a:solidFill>
                <a:srgbClr val="00660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6600"/>
                </a:solidFill>
              </a:rPr>
              <a:t>Свободные аминокислоты</a:t>
            </a:r>
            <a:r>
              <a:rPr lang="en-US" sz="2400" b="1" dirty="0" smtClean="0">
                <a:solidFill>
                  <a:srgbClr val="006600"/>
                </a:solidFill>
              </a:rPr>
              <a:t>..........................................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</a:rPr>
              <a:t>2.5</a:t>
            </a:r>
            <a:r>
              <a:rPr lang="en-US" sz="2400" b="1" dirty="0">
                <a:solidFill>
                  <a:srgbClr val="006600"/>
                </a:solidFill>
              </a:rPr>
              <a:t>%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6600"/>
                </a:solidFill>
              </a:rPr>
              <a:t>Содержит </a:t>
            </a:r>
            <a:r>
              <a:rPr lang="es-ES_tradnl" sz="2400" b="1" dirty="0" smtClean="0">
                <a:solidFill>
                  <a:srgbClr val="006600"/>
                </a:solidFill>
              </a:rPr>
              <a:t>Fe</a:t>
            </a:r>
            <a:r>
              <a:rPr lang="es-ES_tradnl" sz="2400" b="1" dirty="0">
                <a:solidFill>
                  <a:srgbClr val="006600"/>
                </a:solidFill>
              </a:rPr>
              <a:t>, Cu, B, Mo  </a:t>
            </a:r>
          </a:p>
        </p:txBody>
      </p:sp>
      <p:pic>
        <p:nvPicPr>
          <p:cNvPr id="10" name="12 Imagen" descr="Logo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260648"/>
            <a:ext cx="10493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3 Imagen" descr="CAOS XT presentación-05.jpg"/>
          <p:cNvPicPr>
            <a:picLocks noChangeAspect="1"/>
          </p:cNvPicPr>
          <p:nvPr/>
        </p:nvPicPr>
        <p:blipFill rotWithShape="1">
          <a:blip r:embed="rId5" cstate="print"/>
          <a:srcRect b="73570"/>
          <a:stretch/>
        </p:blipFill>
        <p:spPr>
          <a:xfrm>
            <a:off x="61668" y="414"/>
            <a:ext cx="9020665" cy="181234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855367" y="52102"/>
            <a:ext cx="3105594" cy="553998"/>
          </a:xfrm>
          <a:prstGeom prst="rect">
            <a:avLst/>
          </a:prstGeom>
          <a:solidFill>
            <a:srgbClr val="222E5E"/>
          </a:solidFill>
        </p:spPr>
        <p:txBody>
          <a:bodyPr wrap="non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MANGAZINC PLUS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073944" y="1148391"/>
            <a:ext cx="240296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232F5F"/>
                </a:solidFill>
              </a:rPr>
              <a:t>ХАРАКТЕРИСТИКИ</a:t>
            </a:r>
            <a:endParaRPr lang="es-ES" sz="2200" b="1" dirty="0">
              <a:solidFill>
                <a:srgbClr val="232F5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924135" y="52267"/>
            <a:ext cx="35092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МАГН</a:t>
            </a:r>
            <a:r>
              <a:rPr lang="es-ES" sz="3000" b="1" dirty="0" smtClean="0">
                <a:solidFill>
                  <a:schemeClr val="bg1"/>
                </a:solidFill>
              </a:rPr>
              <a:t>O</a:t>
            </a:r>
            <a:r>
              <a:rPr lang="ru-RU" sz="3000" b="1" dirty="0" smtClean="0">
                <a:solidFill>
                  <a:schemeClr val="bg1"/>
                </a:solidFill>
              </a:rPr>
              <a:t>ЦИНК </a:t>
            </a:r>
            <a:r>
              <a:rPr lang="ru-RU" sz="3000" b="1" dirty="0" smtClean="0">
                <a:solidFill>
                  <a:schemeClr val="bg1"/>
                </a:solidFill>
              </a:rPr>
              <a:t>ПЛЮС</a:t>
            </a:r>
            <a:endParaRPr lang="es-E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37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/>
            </a:gs>
            <a:gs pos="54000">
              <a:schemeClr val="accent3">
                <a:lumMod val="40000"/>
                <a:lumOff val="60000"/>
              </a:schemeClr>
            </a:gs>
            <a:gs pos="98000">
              <a:schemeClr val="accent3">
                <a:lumMod val="75000"/>
              </a:schemeClr>
            </a:gs>
            <a:gs pos="84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55576" y="1268760"/>
            <a:ext cx="51125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ADVANTAGES</a:t>
            </a:r>
            <a:endParaRPr lang="es-E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Picture 2" descr="DSCF13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05449"/>
            <a:ext cx="3528392" cy="2641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3 Imagen" descr="CAOS XT presentación-05.jpg"/>
          <p:cNvPicPr>
            <a:picLocks noChangeAspect="1"/>
          </p:cNvPicPr>
          <p:nvPr/>
        </p:nvPicPr>
        <p:blipFill rotWithShape="1">
          <a:blip r:embed="rId5" cstate="print"/>
          <a:srcRect b="73570"/>
          <a:stretch/>
        </p:blipFill>
        <p:spPr>
          <a:xfrm>
            <a:off x="61668" y="414"/>
            <a:ext cx="9020665" cy="1812344"/>
          </a:xfrm>
          <a:prstGeom prst="rect">
            <a:avLst/>
          </a:prstGeom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74536" y="1812758"/>
            <a:ext cx="85949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3200" b="1" dirty="0" smtClean="0">
                <a:solidFill>
                  <a:srgbClr val="006600"/>
                </a:solidFill>
              </a:rPr>
              <a:t> ИДЕАЛЬНАЯ АБСОРБЦИЯ ЛИСТЬЯМИ</a:t>
            </a:r>
            <a:endParaRPr lang="es-ES" sz="3200" b="1" dirty="0" smtClean="0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3200" b="1" dirty="0" smtClean="0">
                <a:solidFill>
                  <a:srgbClr val="006600"/>
                </a:solidFill>
              </a:rPr>
              <a:t> ПРОФИЛАКТИЧЕСКИЙ И ОЗДОРОВИТЕЛЬНЫЙ </a:t>
            </a:r>
            <a:endParaRPr lang="es-ES" sz="3200" b="1" dirty="0" smtClean="0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3200" b="1" dirty="0" smtClean="0">
                <a:solidFill>
                  <a:srgbClr val="006600"/>
                </a:solidFill>
              </a:rPr>
              <a:t> ЛУЧШАЯ ФОТОСИНТЕТИЧЕСКАЯ АКТИВНОСТЬ</a:t>
            </a:r>
            <a:endParaRPr lang="es-ES" sz="3200" b="1" dirty="0" smtClean="0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3200" b="1" dirty="0" smtClean="0">
                <a:solidFill>
                  <a:srgbClr val="006600"/>
                </a:solidFill>
              </a:rPr>
              <a:t> ВЫШЕ УРОЖАЙНОСТЬ</a:t>
            </a:r>
            <a:endParaRPr lang="es-ES_tradnl" sz="3200" b="1" dirty="0">
              <a:solidFill>
                <a:srgbClr val="0066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073944" y="1148391"/>
            <a:ext cx="240296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232F5F"/>
                </a:solidFill>
              </a:rPr>
              <a:t>ХАРАКТЕРИСТИКИ</a:t>
            </a:r>
            <a:endParaRPr lang="es-ES" sz="2200" b="1" dirty="0">
              <a:solidFill>
                <a:srgbClr val="232F5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855367" y="52102"/>
            <a:ext cx="3105594" cy="553998"/>
          </a:xfrm>
          <a:prstGeom prst="rect">
            <a:avLst/>
          </a:prstGeom>
          <a:solidFill>
            <a:srgbClr val="222E5E"/>
          </a:solidFill>
        </p:spPr>
        <p:txBody>
          <a:bodyPr wrap="non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MANGAZINC PLUS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924135" y="52267"/>
            <a:ext cx="35092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МАГН</a:t>
            </a:r>
            <a:r>
              <a:rPr lang="es-ES" sz="3000" b="1" dirty="0" smtClean="0">
                <a:solidFill>
                  <a:schemeClr val="bg1"/>
                </a:solidFill>
              </a:rPr>
              <a:t>O</a:t>
            </a:r>
            <a:r>
              <a:rPr lang="ru-RU" sz="3000" b="1" dirty="0" smtClean="0">
                <a:solidFill>
                  <a:schemeClr val="bg1"/>
                </a:solidFill>
              </a:rPr>
              <a:t>ЦИНК </a:t>
            </a:r>
            <a:r>
              <a:rPr lang="ru-RU" sz="3000" b="1" dirty="0" smtClean="0">
                <a:solidFill>
                  <a:schemeClr val="bg1"/>
                </a:solidFill>
              </a:rPr>
              <a:t>ПЛЮС</a:t>
            </a:r>
            <a:endParaRPr lang="es-E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05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 l="3593" t="11990" r="39689" b="9364"/>
          <a:stretch>
            <a:fillRect/>
          </a:stretch>
        </p:blipFill>
        <p:spPr bwMode="auto">
          <a:xfrm>
            <a:off x="0" y="12938"/>
            <a:ext cx="9144000" cy="683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 descr="C:\Users\Usuario\AppData\Local\Microsoft\Windows\Temporary Internet Files\Content.Outlook\A7BDIW6G\agrocodeLogo OK Ba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2936"/>
            <a:ext cx="3024336" cy="2870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1750012" y="476672"/>
            <a:ext cx="5583580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75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haroni" pitchFamily="2" charset="-79"/>
              </a:rPr>
              <a:t>СПАСИБО</a:t>
            </a:r>
            <a:endParaRPr lang="es-ES" sz="75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51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"/>
          <a:stretch/>
        </p:blipFill>
        <p:spPr>
          <a:xfrm>
            <a:off x="-1" y="-12300"/>
            <a:ext cx="9144001" cy="6870299"/>
          </a:xfrm>
          <a:prstGeom prst="rect">
            <a:avLst/>
          </a:prstGeom>
        </p:spPr>
      </p:pic>
      <p:pic>
        <p:nvPicPr>
          <p:cNvPr id="5" name="10 Imagen" descr="MYCOGEL logo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4234" y="-97187"/>
            <a:ext cx="2514330" cy="2469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0" y="0"/>
            <a:ext cx="400712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МИКОГЕЛЬ</a:t>
            </a:r>
            <a:endParaRPr lang="es-ES" sz="5400" b="1" dirty="0" smtClean="0">
              <a:solidFill>
                <a:srgbClr val="0092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1708669"/>
            <a:ext cx="1386840" cy="129581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80" y="6077204"/>
            <a:ext cx="781628" cy="74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7740869" y="-8995"/>
            <a:ext cx="1383957" cy="461665"/>
          </a:xfrm>
          <a:prstGeom prst="rect">
            <a:avLst/>
          </a:prstGeom>
          <a:solidFill>
            <a:srgbClr val="CCFFCC"/>
          </a:solidFill>
          <a:ln w="38100">
            <a:solidFill>
              <a:srgbClr val="A9111D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   </a:t>
            </a:r>
            <a:r>
              <a:rPr lang="az-Cyrl-AZ" sz="2400" b="1" dirty="0" smtClean="0"/>
              <a:t>Видео</a:t>
            </a:r>
            <a:endParaRPr lang="es-ES" sz="2400" b="1" dirty="0"/>
          </a:p>
        </p:txBody>
      </p:sp>
      <p:sp>
        <p:nvSpPr>
          <p:cNvPr id="3" name="Flecha derecha 2"/>
          <p:cNvSpPr/>
          <p:nvPr/>
        </p:nvSpPr>
        <p:spPr>
          <a:xfrm>
            <a:off x="7771303" y="63064"/>
            <a:ext cx="221815" cy="283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4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 rot="10800000" flipV="1">
            <a:off x="2044551" y="219331"/>
            <a:ext cx="6649505" cy="442674"/>
          </a:xfrm>
          <a:prstGeom prst="round2Diag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ea typeface="MS PGothic" pitchFamily="34" charset="-128"/>
              </a:rPr>
              <a:t>Сравнение </a:t>
            </a:r>
            <a:r>
              <a:rPr lang="ru-RU" sz="20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MS PGothic" pitchFamily="34" charset="-128"/>
              </a:rPr>
              <a:t>с</a:t>
            </a:r>
            <a:r>
              <a:rPr lang="es-ES" sz="20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MS PGothic" pitchFamily="34" charset="-128"/>
              </a:rPr>
              <a:t> </a:t>
            </a:r>
            <a:r>
              <a:rPr lang="ru-RU" sz="20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MS PGothic" pitchFamily="34" charset="-128"/>
              </a:rPr>
              <a:t>другими микориз</a:t>
            </a:r>
            <a:r>
              <a:rPr lang="es-ES" sz="20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MS PGothic" pitchFamily="34" charset="-128"/>
              </a:rPr>
              <a:t>o</a:t>
            </a:r>
            <a:r>
              <a:rPr lang="ru-RU" sz="20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MS PGothic" pitchFamily="34" charset="-128"/>
              </a:rPr>
              <a:t>содержащими </a:t>
            </a:r>
            <a: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ea typeface="MS PGothic" pitchFamily="34" charset="-128"/>
              </a:rPr>
              <a:t>продуктами</a:t>
            </a:r>
            <a:endParaRPr lang="es-ES" sz="2000" b="1" dirty="0">
              <a:solidFill>
                <a:srgbClr val="1F497D"/>
              </a:solidFill>
              <a:latin typeface="Arial Narrow" panose="020B0606020202030204" pitchFamily="34" charset="0"/>
              <a:ea typeface="MS PGothic" pitchFamily="34" charset="-128"/>
            </a:endParaRPr>
          </a:p>
        </p:txBody>
      </p:sp>
      <p:pic>
        <p:nvPicPr>
          <p:cNvPr id="5" name="4 Imagen" descr="MYCOGEL logo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1735540" cy="10486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0" y="836712"/>
            <a:ext cx="6715494" cy="57934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11268" y="3099500"/>
            <a:ext cx="5945108" cy="12755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80" y="6077204"/>
            <a:ext cx="781628" cy="74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106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89535" y="1266435"/>
            <a:ext cx="8774114" cy="2927193"/>
          </a:xfrm>
          <a:prstGeom prst="round2DiagRect">
            <a:avLst/>
          </a:prstGeom>
          <a:solidFill>
            <a:srgbClr val="CCFFFF"/>
          </a:solidFill>
          <a:ln w="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800100" lvl="1" indent="-342900" eaLnBrk="0" hangingPunct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28235B"/>
                </a:solidFill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Более</a:t>
            </a:r>
            <a:r>
              <a:rPr lang="es-ES" sz="2400" b="1" i="1" dirty="0" smtClean="0">
                <a:solidFill>
                  <a:srgbClr val="28235B"/>
                </a:solidFill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  <a:r>
              <a:rPr lang="az-Cyrl-AZ" sz="2400" b="1" i="1" dirty="0">
                <a:solidFill>
                  <a:srgbClr val="28235B"/>
                </a:solidFill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интенсивный рост растений</a:t>
            </a:r>
            <a:r>
              <a:rPr lang="ru-RU" sz="2400" b="1" i="1" dirty="0" smtClean="0">
                <a:solidFill>
                  <a:srgbClr val="28235B"/>
                </a:solidFill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  <a:endParaRPr lang="es-ES" sz="2400" b="1" i="1" dirty="0">
              <a:solidFill>
                <a:srgbClr val="28235B"/>
              </a:solidFill>
              <a:ea typeface="Verdana" pitchFamily="34" charset="0"/>
              <a:cs typeface="Verdana" pitchFamily="34" charset="0"/>
            </a:endParaRPr>
          </a:p>
          <a:p>
            <a:pPr marL="800100" lvl="1" indent="-342900" eaLnBrk="0" hangingPunct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28235B"/>
                </a:solidFill>
                <a:ea typeface="Verdana" pitchFamily="34" charset="0"/>
                <a:cs typeface="Verdana" pitchFamily="34" charset="0"/>
              </a:rPr>
              <a:t>Максимальная продуктивность</a:t>
            </a:r>
            <a:endParaRPr lang="es-ES" sz="2400" b="1" i="1" dirty="0">
              <a:solidFill>
                <a:srgbClr val="28235B"/>
              </a:solidFill>
              <a:ea typeface="Verdana" pitchFamily="34" charset="0"/>
              <a:cs typeface="Verdana" pitchFamily="34" charset="0"/>
            </a:endParaRPr>
          </a:p>
          <a:p>
            <a:pPr marL="800100" lvl="1" indent="-342900" eaLnBrk="0" hangingPunct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28235B"/>
                </a:solidFill>
                <a:ea typeface="Verdana" pitchFamily="34" charset="0"/>
                <a:cs typeface="Verdana" pitchFamily="34" charset="0"/>
              </a:rPr>
              <a:t>Лучшее качество</a:t>
            </a:r>
            <a:endParaRPr lang="es-ES" sz="2400" b="1" i="1" dirty="0">
              <a:solidFill>
                <a:srgbClr val="28235B"/>
              </a:solidFill>
              <a:ea typeface="Verdana" pitchFamily="34" charset="0"/>
              <a:cs typeface="Verdana" pitchFamily="34" charset="0"/>
            </a:endParaRPr>
          </a:p>
          <a:p>
            <a:pPr marL="800100" lvl="1" indent="-342900" eaLnBrk="0" hangingPunct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28235B"/>
                </a:solidFill>
                <a:ea typeface="Verdana" pitchFamily="34" charset="0"/>
                <a:cs typeface="Verdana" pitchFamily="34" charset="0"/>
              </a:rPr>
              <a:t>Лучшее</a:t>
            </a:r>
            <a:r>
              <a:rPr lang="es-ES" sz="2400" b="1" i="1" dirty="0">
                <a:solidFill>
                  <a:srgbClr val="28235B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az-Cyrl-AZ" sz="2400" b="1" i="1" dirty="0">
                <a:solidFill>
                  <a:srgbClr val="28235B"/>
                </a:solidFill>
                <a:ea typeface="Verdana" pitchFamily="34" charset="0"/>
                <a:cs typeface="Verdana" pitchFamily="34" charset="0"/>
              </a:rPr>
              <a:t>хранение</a:t>
            </a:r>
            <a:r>
              <a:rPr lang="es-ES" sz="2400" b="1" i="1" dirty="0">
                <a:solidFill>
                  <a:srgbClr val="28235B"/>
                </a:solidFill>
                <a:ea typeface="Verdana" pitchFamily="34" charset="0"/>
                <a:cs typeface="Verdana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 rot="10800000" flipV="1">
            <a:off x="164989" y="286030"/>
            <a:ext cx="8762825" cy="578882"/>
          </a:xfrm>
          <a:prstGeom prst="round2Diag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rgbClr val="1F497D"/>
                </a:solidFill>
                <a:latin typeface="Calibri"/>
                <a:ea typeface="MS PGothic" pitchFamily="34" charset="-128"/>
              </a:rPr>
              <a:t>      </a:t>
            </a:r>
            <a:r>
              <a:rPr lang="ru-RU" sz="2800" b="1" dirty="0" smtClean="0">
                <a:solidFill>
                  <a:srgbClr val="7030A0"/>
                </a:solidFill>
                <a:latin typeface="Calibri"/>
                <a:ea typeface="MS PGothic" pitchFamily="34" charset="-128"/>
              </a:rPr>
              <a:t>Преимущества </a:t>
            </a:r>
            <a:r>
              <a:rPr lang="ru-RU" sz="2800" b="1" dirty="0">
                <a:solidFill>
                  <a:srgbClr val="7030A0"/>
                </a:solidFill>
                <a:latin typeface="Calibri"/>
                <a:ea typeface="MS PGothic" pitchFamily="34" charset="-128"/>
              </a:rPr>
              <a:t>при </a:t>
            </a:r>
            <a:r>
              <a:rPr lang="ru-RU" sz="2800" b="1" dirty="0" smtClean="0">
                <a:solidFill>
                  <a:srgbClr val="7030A0"/>
                </a:solidFill>
                <a:latin typeface="Calibri"/>
                <a:ea typeface="MS PGothic" pitchFamily="34" charset="-128"/>
              </a:rPr>
              <a:t>использовании</a:t>
            </a:r>
            <a:r>
              <a:rPr lang="es-ES" sz="2800" dirty="0" smtClean="0">
                <a:solidFill>
                  <a:srgbClr val="7030A0"/>
                </a:solidFill>
                <a:latin typeface="Calibri"/>
                <a:ea typeface="MS PGothic" pitchFamily="34" charset="-128"/>
              </a:rPr>
              <a:t>                        </a:t>
            </a:r>
            <a:r>
              <a:rPr lang="es-ES" sz="2800" dirty="0" smtClean="0">
                <a:latin typeface="Calibri"/>
                <a:ea typeface="MS PGothic" pitchFamily="34" charset="-128"/>
              </a:rPr>
              <a:t>*</a:t>
            </a:r>
          </a:p>
        </p:txBody>
      </p:sp>
      <p:pic>
        <p:nvPicPr>
          <p:cNvPr id="14" name="13 Imagen" descr="MYCOGEL logo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9764" y="179864"/>
            <a:ext cx="1735540" cy="98040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80" y="6077204"/>
            <a:ext cx="781628" cy="74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8 Redondear rectángulo de esquina diagonal"/>
          <p:cNvSpPr/>
          <p:nvPr/>
        </p:nvSpPr>
        <p:spPr>
          <a:xfrm>
            <a:off x="127185" y="5375703"/>
            <a:ext cx="8762825" cy="1119689"/>
          </a:xfrm>
          <a:prstGeom prst="round2Diag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*</a:t>
            </a:r>
            <a:r>
              <a:rPr lang="es-ES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Более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очевидные результаты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действия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МИКОГЕЛЬ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проявляются в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условиях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стресса</a:t>
            </a:r>
            <a:r>
              <a:rPr lang="es-ES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 (недостаточный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полив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, нехватка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удобрений, высокие температуры</a:t>
            </a:r>
            <a:r>
              <a:rPr lang="es-ES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az-Cyrl-AZ" sz="2000" b="1" dirty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засоленность </a:t>
            </a:r>
            <a:r>
              <a:rPr lang="az-Cyrl-AZ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почв</a:t>
            </a: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az-Cyrl-AZ" sz="2000" b="1" dirty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и т.п.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s-ES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5761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096"/>
            <a:ext cx="9144000" cy="6911096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6228184" y="2969656"/>
            <a:ext cx="351656" cy="512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63500" dir="11940000" sx="102000" sy="102000" algn="br" rotWithShape="0">
              <a:schemeClr val="bg1">
                <a:alpha val="40000"/>
              </a:scheme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dirty="0">
              <a:solidFill>
                <a:srgbClr val="75A446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212396"/>
            <a:ext cx="2261530" cy="1200329"/>
          </a:xfrm>
          <a:prstGeom prst="rect">
            <a:avLst/>
          </a:prstGeom>
          <a:solidFill>
            <a:srgbClr val="292676"/>
          </a:solidFill>
        </p:spPr>
        <p:txBody>
          <a:bodyPr wrap="square" rtlCol="0">
            <a:spAutoFit/>
          </a:bodyPr>
          <a:lstStyle/>
          <a:p>
            <a:pPr marL="144000"/>
            <a:r>
              <a:rPr lang="ru-RU" dirty="0" smtClean="0">
                <a:solidFill>
                  <a:schemeClr val="bg1"/>
                </a:solidFill>
              </a:rPr>
              <a:t>ЭФФЕКТИВНЫЙ ИНДУКТОР КОРНЕВОГО РОСТА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Estrella de 12 puntas 2"/>
          <p:cNvSpPr/>
          <p:nvPr/>
        </p:nvSpPr>
        <p:spPr>
          <a:xfrm rot="20683921">
            <a:off x="959475" y="4687910"/>
            <a:ext cx="2170091" cy="2073499"/>
          </a:xfrm>
          <a:prstGeom prst="star12">
            <a:avLst>
              <a:gd name="adj" fmla="val 43090"/>
            </a:avLst>
          </a:prstGeom>
          <a:solidFill>
            <a:schemeClr val="bg1"/>
          </a:solidFill>
          <a:ln>
            <a:solidFill>
              <a:srgbClr val="2926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СИЛЬНЫЕ</a:t>
            </a:r>
          </a:p>
          <a:p>
            <a:pPr algn="ctr"/>
            <a:r>
              <a:rPr lang="ru-RU" sz="19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КОРНИ</a:t>
            </a:r>
            <a:endParaRPr lang="es-ES" sz="19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773655" y="2867550"/>
            <a:ext cx="2176529" cy="1571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5808481" y="2969656"/>
            <a:ext cx="3360137" cy="1571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3C448A"/>
                </a:solidFill>
                <a:latin typeface="Calibri" panose="020F0502020204030204" pitchFamily="34" charset="0"/>
              </a:rPr>
              <a:t>ПОСТАВЛЯЕТ ВСЮ </a:t>
            </a:r>
            <a:r>
              <a:rPr lang="ru-RU" sz="3200" dirty="0" smtClean="0">
                <a:solidFill>
                  <a:srgbClr val="3C448A"/>
                </a:solidFill>
                <a:latin typeface="Calibri" panose="020F0502020204030204" pitchFamily="34" charset="0"/>
              </a:rPr>
              <a:t>ЭНЕРГИЮ</a:t>
            </a:r>
            <a:r>
              <a:rPr lang="ru-RU" sz="2400" dirty="0" smtClean="0">
                <a:solidFill>
                  <a:srgbClr val="3C448A"/>
                </a:solidFill>
                <a:latin typeface="Calibri" panose="020F0502020204030204" pitchFamily="34" charset="0"/>
              </a:rPr>
              <a:t>, В КОТОРОЙ НУЖДАЮТСЯ ВАШИ </a:t>
            </a:r>
            <a:r>
              <a:rPr lang="ru-RU" sz="3200" dirty="0" smtClean="0">
                <a:solidFill>
                  <a:srgbClr val="3C448A"/>
                </a:solidFill>
                <a:latin typeface="Calibri" panose="020F0502020204030204" pitchFamily="34" charset="0"/>
              </a:rPr>
              <a:t>КОРНИ</a:t>
            </a:r>
            <a:endParaRPr lang="es-ES" sz="3200" dirty="0">
              <a:solidFill>
                <a:srgbClr val="3C448A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364281" y="0"/>
            <a:ext cx="2420727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z-Cyrl-AZ" sz="6000" b="1" dirty="0">
                <a:ln w="0"/>
                <a:solidFill>
                  <a:srgbClr val="29267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РАЗЕР</a:t>
            </a:r>
            <a:endParaRPr lang="es-ES" sz="6000" b="1" dirty="0">
              <a:ln w="0"/>
              <a:solidFill>
                <a:srgbClr val="29267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5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29807" y="4461415"/>
            <a:ext cx="2413042" cy="587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tIns="108000" bIns="108000" rtlCol="0">
            <a:spAutoFit/>
          </a:bodyPr>
          <a:lstStyle/>
          <a:p>
            <a:r>
              <a:rPr lang="ru-RU" sz="2400" b="1" dirty="0" smtClean="0">
                <a:solidFill>
                  <a:srgbClr val="1C2A60"/>
                </a:solidFill>
                <a:latin typeface="Calibri" panose="020F0502020204030204" pitchFamily="34" charset="0"/>
              </a:rPr>
              <a:t>АУКСИНЫ</a:t>
            </a:r>
            <a:endParaRPr lang="es-ES" sz="2400" b="1" dirty="0">
              <a:solidFill>
                <a:srgbClr val="1C2A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427926" y="4634247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0,6%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38186" y="3652020"/>
            <a:ext cx="2761127" cy="587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tIns="108000" bIns="108000" rtlCol="0">
            <a:spAutoFit/>
          </a:bodyPr>
          <a:lstStyle/>
          <a:p>
            <a:r>
              <a:rPr lang="ru-RU" sz="2400" b="1" dirty="0" smtClean="0">
                <a:solidFill>
                  <a:srgbClr val="1C2A60"/>
                </a:solidFill>
                <a:latin typeface="Calibri" panose="020F0502020204030204" pitchFamily="34" charset="0"/>
              </a:rPr>
              <a:t>АМИНОКИСЛОТЫ</a:t>
            </a:r>
            <a:endParaRPr lang="es-ES" sz="2400" b="1" dirty="0">
              <a:solidFill>
                <a:srgbClr val="1C2A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427926" y="3747751"/>
            <a:ext cx="98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10,0%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72606" y="5329291"/>
            <a:ext cx="2702618" cy="587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tIns="108000" bIns="108000" rtlCol="0">
            <a:spAutoFit/>
          </a:bodyPr>
          <a:lstStyle/>
          <a:p>
            <a:r>
              <a:rPr lang="es-ES" sz="2400" b="1" dirty="0" smtClean="0">
                <a:solidFill>
                  <a:srgbClr val="1C2A60"/>
                </a:solidFill>
                <a:latin typeface="Calibri" panose="020F0502020204030204" pitchFamily="34" charset="0"/>
              </a:rPr>
              <a:t>P</a:t>
            </a:r>
            <a:r>
              <a:rPr lang="es-ES" sz="2400" b="1" baseline="-25000" dirty="0" smtClean="0">
                <a:solidFill>
                  <a:srgbClr val="1C2A60"/>
                </a:solidFill>
                <a:latin typeface="Calibri" panose="020F0502020204030204" pitchFamily="34" charset="0"/>
              </a:rPr>
              <a:t>2</a:t>
            </a:r>
            <a:r>
              <a:rPr lang="es-ES" sz="2400" b="1" dirty="0" smtClean="0">
                <a:solidFill>
                  <a:srgbClr val="1C2A60"/>
                </a:solidFill>
                <a:latin typeface="Calibri" panose="020F0502020204030204" pitchFamily="34" charset="0"/>
              </a:rPr>
              <a:t>O</a:t>
            </a:r>
            <a:r>
              <a:rPr lang="es-ES" sz="2400" b="1" baseline="-25000" dirty="0" smtClean="0">
                <a:solidFill>
                  <a:srgbClr val="1C2A60"/>
                </a:solidFill>
                <a:latin typeface="Calibri" panose="020F0502020204030204" pitchFamily="34" charset="0"/>
              </a:rPr>
              <a:t>5</a:t>
            </a:r>
            <a:endParaRPr lang="es-ES" sz="2400" b="1" dirty="0">
              <a:solidFill>
                <a:srgbClr val="1C2A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99313" y="5485845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4,9%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5308" y="5348588"/>
            <a:ext cx="72000" cy="835200"/>
          </a:xfrm>
          <a:prstGeom prst="rect">
            <a:avLst/>
          </a:prstGeom>
          <a:solidFill>
            <a:srgbClr val="1C2A60"/>
          </a:solidFill>
          <a:ln>
            <a:solidFill>
              <a:srgbClr val="1C2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38186" y="1169257"/>
            <a:ext cx="4669387" cy="1202994"/>
          </a:xfrm>
          <a:prstGeom prst="rect">
            <a:avLst/>
          </a:prstGeom>
          <a:solidFill>
            <a:srgbClr val="0033CC"/>
          </a:solidFill>
        </p:spPr>
        <p:txBody>
          <a:bodyPr wrap="square" tIns="108000" bIns="108000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ТРОЙНОЕ ВОЗДЕЙСТВИЕ НА КОРЕНЬ</a:t>
            </a:r>
            <a:endParaRPr lang="es-ES" sz="3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91244" y="-82395"/>
            <a:ext cx="2420727" cy="101566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z-Cyrl-AZ" sz="6000" b="1" dirty="0">
                <a:ln w="0"/>
                <a:solidFill>
                  <a:srgbClr val="29267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РАЗЕР</a:t>
            </a:r>
            <a:endParaRPr lang="es-ES" sz="6000" b="1" dirty="0">
              <a:ln w="0"/>
              <a:solidFill>
                <a:srgbClr val="29267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407573" y="5911570"/>
            <a:ext cx="3736428" cy="820214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0">
                <a:schemeClr val="accent1">
                  <a:shade val="93000"/>
                  <a:satMod val="130000"/>
                </a:schemeClr>
              </a:gs>
              <a:gs pos="0">
                <a:srgbClr val="0033CC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МАССОВОЕ РАЗВИТИЕ ВТОРИЧНЫХ КОРНЕЙ И АБСОРБИРУЮЩИХ ВОЛОСКОВ</a:t>
            </a:r>
            <a:r>
              <a:rPr lang="es-ES" sz="1600" b="1" dirty="0" smtClean="0">
                <a:solidFill>
                  <a:srgbClr val="FFFF00"/>
                </a:solidFill>
              </a:rPr>
              <a:t>!!!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endParaRPr lang="es-ES" sz="1600" b="1" dirty="0">
              <a:solidFill>
                <a:srgbClr val="FFFF00"/>
              </a:solidFill>
            </a:endParaRPr>
          </a:p>
        </p:txBody>
      </p:sp>
      <p:pic>
        <p:nvPicPr>
          <p:cNvPr id="16" name="2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0" t="22615" r="61597" b="49291"/>
          <a:stretch/>
        </p:blipFill>
        <p:spPr>
          <a:xfrm>
            <a:off x="6194170" y="3731394"/>
            <a:ext cx="1819830" cy="212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99256" y="1749359"/>
            <a:ext cx="2175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ПРЕИМУЩЕСТВА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8338" y="2301806"/>
            <a:ext cx="3425779" cy="1684289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lt1"/>
                </a:solidFill>
                <a:latin typeface="Calibri" panose="020F0502020204030204" pitchFamily="34" charset="0"/>
              </a:rPr>
              <a:t>100% ЭФФЕКТИВНЫЕ КОРНИ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lt1"/>
                </a:solidFill>
                <a:latin typeface="Calibri" panose="020F0502020204030204" pitchFamily="34" charset="0"/>
              </a:rPr>
              <a:t>ЛУЧШАЯ АБСОРБЦИЯ ВОДЫ И ПИТАТЕЛЬНЫХ ВЕЩЕСТВ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lt1"/>
                </a:solidFill>
                <a:latin typeface="Calibri" panose="020F0502020204030204" pitchFamily="34" charset="0"/>
              </a:rPr>
              <a:t>ЗДОРОВЫЕ И ПРОДУКТИВНЫЕ РАСТЕНИЯ</a:t>
            </a:r>
            <a:endParaRPr lang="es-ES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66367" y="3980416"/>
            <a:ext cx="3425779" cy="422405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Особенно рекомендуется:</a:t>
            </a:r>
            <a:endParaRPr lang="es-E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72807" y="4337365"/>
            <a:ext cx="3670478" cy="2361398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lt1"/>
                </a:solidFill>
                <a:latin typeface="Calibri" panose="020F0502020204030204" pitchFamily="34" charset="0"/>
              </a:rPr>
              <a:t>При посадке или пересадке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lt1"/>
                </a:solidFill>
                <a:latin typeface="Calibri" panose="020F0502020204030204" pitchFamily="34" charset="0"/>
              </a:rPr>
              <a:t>В моменты высокой потребности в энергии (полная продуктивность)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lt1"/>
                </a:solidFill>
                <a:latin typeface="Calibri" panose="020F0502020204030204" pitchFamily="34" charset="0"/>
              </a:rPr>
              <a:t>При повреждениях корней: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lt1"/>
                </a:solidFill>
                <a:latin typeface="Calibri" panose="020F0502020204030204" pitchFamily="34" charset="0"/>
              </a:rPr>
              <a:t>Затопления (переувлажнения)</a:t>
            </a:r>
            <a:endParaRPr lang="ru-RU" sz="1400" dirty="0">
              <a:solidFill>
                <a:schemeClr val="lt1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lt1"/>
                </a:solidFill>
                <a:latin typeface="Calibri" panose="020F0502020204030204" pitchFamily="34" charset="0"/>
              </a:rPr>
              <a:t>Химические повреждения (гербициды, пестициды и т.д.)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lt1"/>
                </a:solidFill>
                <a:latin typeface="Calibri" panose="020F0502020204030204" pitchFamily="34" charset="0"/>
              </a:rPr>
              <a:t>Поражения вредителями или болезнями (нематоды, грибы и т.п.)</a:t>
            </a:r>
            <a:endParaRPr lang="es-ES" sz="140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91244" y="38376"/>
            <a:ext cx="2420727" cy="101566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z-Cyrl-AZ" sz="6000" b="1" dirty="0">
                <a:ln w="0"/>
                <a:solidFill>
                  <a:srgbClr val="29267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РАЗЕР</a:t>
            </a:r>
            <a:endParaRPr lang="es-ES" sz="6000" b="1" dirty="0">
              <a:ln w="0"/>
              <a:solidFill>
                <a:srgbClr val="29267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 descr="1PANT Bombardier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"/>
            <a:ext cx="9144000" cy="685717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986288" y="3124526"/>
            <a:ext cx="3876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prstClr val="white"/>
                </a:solidFill>
              </a:rPr>
              <a:t>БОМБАРДИР</a:t>
            </a:r>
            <a:endParaRPr lang="es-ES" sz="4400" b="1" dirty="0">
              <a:solidFill>
                <a:prstClr val="whit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41059" y="4898056"/>
            <a:ext cx="3167560" cy="1107996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55427"/>
                </a:solidFill>
              </a:rPr>
              <a:t>Энергия</a:t>
            </a:r>
            <a:endParaRPr lang="es-ES" sz="6600" b="1" dirty="0">
              <a:solidFill>
                <a:srgbClr val="055427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096057" y="4685928"/>
            <a:ext cx="2253803" cy="707886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45426"/>
                </a:solidFill>
              </a:rPr>
              <a:t>зеленая</a:t>
            </a:r>
            <a:endParaRPr lang="es-ES" sz="4000" b="1" dirty="0">
              <a:solidFill>
                <a:srgbClr val="045426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756894" y="5687330"/>
            <a:ext cx="3411334" cy="584775"/>
          </a:xfrm>
          <a:prstGeom prst="rect">
            <a:avLst/>
          </a:prstGeom>
          <a:noFill/>
          <a:effectLst>
            <a:outerShdw blurRad="63500" dist="50800" dir="8100000" algn="tr" rotWithShape="0">
              <a:schemeClr val="accent3">
                <a:lumMod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white"/>
                </a:solidFill>
              </a:rPr>
              <a:t>в чистом виде</a:t>
            </a:r>
            <a:endParaRPr lang="es-ES" sz="3200" b="1" dirty="0">
              <a:solidFill>
                <a:prstClr val="white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302199" y="6405670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5023"/>
                </a:solidFill>
              </a:rPr>
              <a:t>СДЕЛАЙТЕ ВАШИ КУЛЬТУРЫ СИЛЬНЕЕ С ПОМОЩЬЮ НАТУРАЛЬНОЙ ЭНЕРГИИ</a:t>
            </a:r>
            <a:endParaRPr lang="es-ES" sz="1600" b="1" dirty="0">
              <a:solidFill>
                <a:srgbClr val="005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782707" y="827488"/>
            <a:ext cx="5462892" cy="587441"/>
          </a:xfrm>
          <a:prstGeom prst="rect">
            <a:avLst/>
          </a:prstGeom>
          <a:noFill/>
        </p:spPr>
        <p:txBody>
          <a:bodyPr wrap="square" tIns="108000" bIns="10800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C2A60"/>
                </a:solidFill>
              </a:rPr>
              <a:t>ГЛАВНЫЕ </a:t>
            </a:r>
            <a:r>
              <a:rPr lang="es-ES" sz="2400" b="1" dirty="0" smtClean="0">
                <a:solidFill>
                  <a:srgbClr val="1C2A60"/>
                </a:solidFill>
              </a:rPr>
              <a:t>       </a:t>
            </a:r>
            <a:r>
              <a:rPr lang="ru-RU" sz="2400" b="1" dirty="0" smtClean="0">
                <a:solidFill>
                  <a:srgbClr val="1C2A60"/>
                </a:solidFill>
              </a:rPr>
              <a:t>ОСОБЕННОСТИ</a:t>
            </a:r>
            <a:endParaRPr lang="es-ES" sz="2400" b="1" dirty="0">
              <a:solidFill>
                <a:srgbClr val="1C2A6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16687" y="2058051"/>
            <a:ext cx="5632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prstClr val="black"/>
                </a:solidFill>
              </a:rPr>
              <a:t>Эксклюзивная и уникальная формулировка</a:t>
            </a:r>
            <a:endParaRPr lang="es-ES" sz="2200" b="1" dirty="0">
              <a:solidFill>
                <a:prstClr val="black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129565" y="3514442"/>
            <a:ext cx="5632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prstClr val="black"/>
                </a:solidFill>
              </a:rPr>
              <a:t>Растительное происхождение</a:t>
            </a:r>
            <a:endParaRPr lang="es-ES" sz="2200" b="1" dirty="0">
              <a:solidFill>
                <a:prstClr val="black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117311" y="4952632"/>
            <a:ext cx="5632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prstClr val="black"/>
                </a:solidFill>
              </a:rPr>
              <a:t>Бактериальное брожение (ферментация)</a:t>
            </a:r>
            <a:endParaRPr lang="es-ES" sz="2200" b="1" dirty="0">
              <a:solidFill>
                <a:prstClr val="black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86298" y="0"/>
            <a:ext cx="387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БОМБАРДИР</a:t>
            </a:r>
            <a:endParaRPr lang="es-ES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volució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evolució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3559</TotalTime>
  <Words>570</Words>
  <Application>Microsoft Office PowerPoint</Application>
  <PresentationFormat>Presentación en pantalla (4:3)</PresentationFormat>
  <Paragraphs>171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19</vt:i4>
      </vt:variant>
    </vt:vector>
  </HeadingPairs>
  <TitlesOfParts>
    <vt:vector size="39" baseType="lpstr">
      <vt:lpstr>MingLiU_HKSCS-ExtB</vt:lpstr>
      <vt:lpstr>MS PGothic</vt:lpstr>
      <vt:lpstr>Aharoni</vt:lpstr>
      <vt:lpstr>Arial</vt:lpstr>
      <vt:lpstr>Arial</vt:lpstr>
      <vt:lpstr>Arial Black</vt:lpstr>
      <vt:lpstr>Arial Narrow</vt:lpstr>
      <vt:lpstr>Calibri</vt:lpstr>
      <vt:lpstr>Calibri Light</vt:lpstr>
      <vt:lpstr>Century Gothic</vt:lpstr>
      <vt:lpstr>Cooper Black</vt:lpstr>
      <vt:lpstr>Courier New</vt:lpstr>
      <vt:lpstr>Segoe Print</vt:lpstr>
      <vt:lpstr>Verdana</vt:lpstr>
      <vt:lpstr>Wingdings</vt:lpstr>
      <vt:lpstr>Wingdings 2</vt:lpstr>
      <vt:lpstr>Tema de Office</vt:lpstr>
      <vt:lpstr>Revolución</vt:lpstr>
      <vt:lpstr>8_Tema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Esmeralda Garcia</dc:creator>
  <cp:lastModifiedBy>Kazbek</cp:lastModifiedBy>
  <cp:revision>235</cp:revision>
  <dcterms:created xsi:type="dcterms:W3CDTF">2016-02-19T08:30:22Z</dcterms:created>
  <dcterms:modified xsi:type="dcterms:W3CDTF">2017-02-06T13:15:55Z</dcterms:modified>
</cp:coreProperties>
</file>