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5" r:id="rId3"/>
  </p:sldMasterIdLst>
  <p:notesMasterIdLst>
    <p:notesMasterId r:id="rId13"/>
  </p:notesMasterIdLst>
  <p:sldIdLst>
    <p:sldId id="268" r:id="rId4"/>
    <p:sldId id="278" r:id="rId5"/>
    <p:sldId id="269" r:id="rId6"/>
    <p:sldId id="271" r:id="rId7"/>
    <p:sldId id="273" r:id="rId8"/>
    <p:sldId id="274" r:id="rId9"/>
    <p:sldId id="276" r:id="rId10"/>
    <p:sldId id="277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5E2"/>
    <a:srgbClr val="85AED7"/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856697631180074E-2"/>
          <c:y val="7.1783346926287794E-2"/>
          <c:w val="0.92750210131662691"/>
          <c:h val="0.764140634358296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закладка и уход, млн руб.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6"/>
            <c:invertIfNegative val="0"/>
            <c:bubble3D val="0"/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0.23356964161867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207374915455833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716561345080246E-3"/>
                  <c:y val="-0.25976436778151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  <c:pt idx="6">
                  <c:v>2019 г.*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427.2</c:v>
                </c:pt>
                <c:pt idx="1">
                  <c:v>371</c:v>
                </c:pt>
                <c:pt idx="2">
                  <c:v>2058.1</c:v>
                </c:pt>
                <c:pt idx="3">
                  <c:v>2206.5</c:v>
                </c:pt>
                <c:pt idx="4">
                  <c:v>3347.4</c:v>
                </c:pt>
                <c:pt idx="5">
                  <c:v>4256.8</c:v>
                </c:pt>
                <c:pt idx="6">
                  <c:v>3737.7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раскорчевка старых садов, млн 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2013 г.</c:v>
                </c:pt>
                <c:pt idx="1">
                  <c:v>2014 г.</c:v>
                </c:pt>
                <c:pt idx="2">
                  <c:v>2015 г.</c:v>
                </c:pt>
                <c:pt idx="3">
                  <c:v>2016 г.</c:v>
                </c:pt>
                <c:pt idx="4">
                  <c:v>2017 г.</c:v>
                </c:pt>
                <c:pt idx="5">
                  <c:v>2018 г.</c:v>
                </c:pt>
                <c:pt idx="6">
                  <c:v>2019 г.*</c:v>
                </c:pt>
              </c:strCache>
            </c:strRef>
          </c:cat>
          <c:val>
            <c:numRef>
              <c:f>Лист1!$C$2:$C$8</c:f>
              <c:numCache>
                <c:formatCode>0.00</c:formatCode>
                <c:ptCount val="7"/>
                <c:pt idx="0">
                  <c:v>36.700000000000003</c:v>
                </c:pt>
                <c:pt idx="1">
                  <c:v>51.4</c:v>
                </c:pt>
                <c:pt idx="2">
                  <c:v>86.07</c:v>
                </c:pt>
                <c:pt idx="3">
                  <c:v>87.81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100"/>
        <c:axId val="2050928016"/>
        <c:axId val="2050929648"/>
      </c:barChart>
      <c:catAx>
        <c:axId val="205092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 lang="ru-RU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0929648"/>
        <c:crosses val="autoZero"/>
        <c:auto val="1"/>
        <c:lblAlgn val="ctr"/>
        <c:lblOffset val="100"/>
        <c:noMultiLvlLbl val="0"/>
      </c:catAx>
      <c:valAx>
        <c:axId val="2050929648"/>
        <c:scaling>
          <c:orientation val="minMax"/>
          <c:max val="5500"/>
        </c:scaling>
        <c:delete val="1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#\ ##0.0" sourceLinked="1"/>
        <c:majorTickMark val="out"/>
        <c:minorTickMark val="none"/>
        <c:tickLblPos val="nextTo"/>
        <c:crossAx val="2050928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695460145403903"/>
          <c:y val="0.8385228446946088"/>
          <c:w val="0.69792363616885555"/>
          <c:h val="0.12030741182868032"/>
        </c:manualLayout>
      </c:layout>
      <c:overlay val="0"/>
      <c:txPr>
        <a:bodyPr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0.05028</cdr:x>
      <cdr:y>0.13304</cdr:y>
    </cdr:from>
    <cdr:to>
      <cdr:x>0.52125</cdr:x>
      <cdr:y>0.39738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7173" y="743021"/>
          <a:ext cx="4750626" cy="1476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/>
            <a:t>Всего </a:t>
          </a:r>
          <a:r>
            <a:rPr lang="ru-RU" sz="1800" b="1" u="sng" dirty="0" smtClean="0">
              <a:solidFill>
                <a:srgbClr val="0070C0"/>
              </a:solidFill>
            </a:rPr>
            <a:t>13,9</a:t>
          </a:r>
          <a:r>
            <a:rPr lang="ru-RU" sz="1800" b="1" dirty="0" smtClean="0"/>
            <a:t> млрд. рублей (с 2013 по 2018 г.)</a:t>
          </a:r>
        </a:p>
        <a:p xmlns:a="http://schemas.openxmlformats.org/drawingml/2006/main">
          <a:endParaRPr lang="ru-RU" sz="1800" b="1" dirty="0" smtClean="0"/>
        </a:p>
        <a:p xmlns:a="http://schemas.openxmlformats.org/drawingml/2006/main">
          <a:r>
            <a:rPr lang="ru-RU" sz="1800" b="1" dirty="0" smtClean="0"/>
            <a:t>За 6 лет заложено </a:t>
          </a:r>
        </a:p>
        <a:p xmlns:a="http://schemas.openxmlformats.org/drawingml/2006/main">
          <a:r>
            <a:rPr lang="ru-RU" sz="1800" b="1" u="sng" dirty="0" smtClean="0">
              <a:solidFill>
                <a:srgbClr val="0070C0"/>
              </a:solidFill>
            </a:rPr>
            <a:t>78,6</a:t>
          </a:r>
          <a:r>
            <a:rPr lang="ru-RU" sz="1800" b="1" dirty="0" smtClean="0"/>
            <a:t> тыс. га новых садов 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0.47025</cdr:x>
      <cdr:y>0.42466</cdr:y>
    </cdr:from>
    <cdr:to>
      <cdr:x>0.5288</cdr:x>
      <cdr:y>0.45875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828554" y="2371725"/>
          <a:ext cx="601145" cy="190385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87,81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0.33805</cdr:x>
      <cdr:y>0.44854</cdr:y>
    </cdr:from>
    <cdr:to>
      <cdr:x>0.39754</cdr:x>
      <cdr:y>0.48295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71129" y="2505074"/>
          <a:ext cx="610841" cy="19215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86,07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0.20585</cdr:x>
      <cdr:y>0.64808</cdr:y>
    </cdr:from>
    <cdr:to>
      <cdr:x>0.26534</cdr:x>
      <cdr:y>0.68165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113704" y="3619500"/>
          <a:ext cx="610841" cy="187491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51,44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0.07554</cdr:x>
      <cdr:y>0.64296</cdr:y>
    </cdr:from>
    <cdr:to>
      <cdr:x>0.13314</cdr:x>
      <cdr:y>0.67654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75670" y="3590925"/>
          <a:ext cx="591450" cy="187492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chemeClr val="bg1"/>
              </a:solidFill>
            </a:rPr>
            <a:t>36,70</a:t>
          </a:r>
          <a:endParaRPr lang="ru-RU" sz="18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0.51484</cdr:x>
      <cdr:y>0.01375</cdr:y>
    </cdr:from>
    <cdr:to>
      <cdr:x>0.71803</cdr:x>
      <cdr:y>0.17737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193214" y="76818"/>
          <a:ext cx="2049553" cy="913782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</a:rPr>
            <a:t>Дополнительные средства </a:t>
          </a:r>
          <a:r>
            <a:rPr lang="ru-RU" sz="1800" b="1" u="sng" dirty="0" smtClean="0">
              <a:solidFill>
                <a:srgbClr val="0070C0"/>
              </a:solidFill>
            </a:rPr>
            <a:t>1 млрд. рублей</a:t>
          </a:r>
          <a:endParaRPr lang="ru-RU" sz="1800" b="1" u="sng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0.661</cdr:x>
      <cdr:y>0.16031</cdr:y>
    </cdr:from>
    <cdr:to>
      <cdr:x>0.71577</cdr:x>
      <cdr:y>0.21148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6667499" y="895350"/>
          <a:ext cx="552450" cy="28575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70C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0.71397</cdr:x>
      <cdr:y>0.15226</cdr:y>
    </cdr:from>
    <cdr:to>
      <cdr:x>0.81681</cdr:x>
      <cdr:y>0.21838</cdr:y>
    </cdr:to>
    <cdr:sp macro="" textlink="">
      <cdr:nvSpPr>
        <cdr:cNvPr id="14" name="TextBox 4"/>
        <cdr:cNvSpPr txBox="1"/>
      </cdr:nvSpPr>
      <cdr:spPr>
        <a:xfrm xmlns:a="http://schemas.openxmlformats.org/drawingml/2006/main">
          <a:off x="7201793" y="850337"/>
          <a:ext cx="1037331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prstClr val="black"/>
              </a:solidFill>
            </a:rPr>
            <a:t>5 256,7</a:t>
          </a:r>
          <a:endParaRPr lang="ru-RU" b="1" dirty="0">
            <a:solidFill>
              <a:prstClr val="black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2BA5A-E8DE-40D4-BE3B-B69155DC2EF6}" type="datetimeFigureOut">
              <a:rPr lang="ru-RU" smtClean="0"/>
              <a:t>15.11.2019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46895-20A4-4E3F-9476-545D8200C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74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0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CC9B-0DB6-4613-8061-63B334F3AB0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3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CC9B-0DB6-4613-8061-63B334F3AB0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95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CC9B-0DB6-4613-8061-63B334F3AB0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CC9B-0DB6-4613-8061-63B334F3AB0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66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CC9B-0DB6-4613-8061-63B334F3AB0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9CC9B-0DB6-4613-8061-63B334F3AB0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2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39542" y="1245807"/>
            <a:ext cx="5610521" cy="4452973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9" y="1493010"/>
            <a:ext cx="5285352" cy="37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7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47805" y="3565624"/>
            <a:ext cx="3750470" cy="23869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47805" y="905471"/>
            <a:ext cx="3750470" cy="23869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93727" y="905471"/>
            <a:ext cx="3750470" cy="50470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0926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4369296"/>
            <a:ext cx="7358064" cy="2931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530" i="1"/>
            </a:lvl1pPr>
            <a:lvl2pPr marL="412552" indent="-212527" algn="ctr">
              <a:spcBef>
                <a:spcPts val="0"/>
              </a:spcBef>
              <a:defRPr sz="1530" i="1"/>
            </a:lvl2pPr>
            <a:lvl3pPr marL="612577" indent="-212527" algn="ctr">
              <a:spcBef>
                <a:spcPts val="0"/>
              </a:spcBef>
              <a:defRPr sz="1530" i="1"/>
            </a:lvl3pPr>
            <a:lvl4pPr marL="812602" indent="-212527" algn="ctr">
              <a:spcBef>
                <a:spcPts val="0"/>
              </a:spcBef>
              <a:defRPr sz="1530" i="1"/>
            </a:lvl4pPr>
            <a:lvl5pPr marL="1012627" indent="-212527" algn="ctr">
              <a:spcBef>
                <a:spcPts val="0"/>
              </a:spcBef>
              <a:defRPr sz="153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416969" y="3033809"/>
            <a:ext cx="7358064" cy="40462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0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12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4000" y="342900"/>
            <a:ext cx="9144001" cy="6172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3677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3172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 userDrawn="1"/>
        </p:nvSpPr>
        <p:spPr>
          <a:xfrm>
            <a:off x="154005" y="3496401"/>
            <a:ext cx="11932413" cy="24663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prstClr val="white"/>
                </a:solidFill>
              </a:rPr>
              <a:t>24.05.2016 год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Королев С.В. Коллегия</a:t>
            </a: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104146" y="181472"/>
            <a:ext cx="8733326" cy="567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44380" y="917403"/>
            <a:ext cx="11916076" cy="2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03069" y="154736"/>
            <a:ext cx="10327909" cy="62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800" b="1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4005" y="6731499"/>
            <a:ext cx="11916076" cy="826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3429"/>
          <a:stretch/>
        </p:blipFill>
        <p:spPr>
          <a:xfrm>
            <a:off x="0" y="0"/>
            <a:ext cx="1509563" cy="8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8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9" y="1379637"/>
            <a:ext cx="7358064" cy="208954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3477"/>
            <a:ext cx="7358064" cy="7152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20"/>
            </a:lvl1pPr>
            <a:lvl2pPr marL="0" indent="0" algn="ctr">
              <a:spcBef>
                <a:spcPts val="0"/>
              </a:spcBef>
              <a:buSzTx/>
              <a:buNone/>
              <a:defRPr sz="2520"/>
            </a:lvl2pPr>
            <a:lvl3pPr marL="0" indent="0" algn="ctr">
              <a:spcBef>
                <a:spcPts val="0"/>
              </a:spcBef>
              <a:buSzTx/>
              <a:buNone/>
              <a:defRPr sz="2520"/>
            </a:lvl3pPr>
            <a:lvl4pPr marL="0" indent="0" algn="ctr">
              <a:spcBef>
                <a:spcPts val="0"/>
              </a:spcBef>
              <a:buSzTx/>
              <a:buNone/>
              <a:defRPr sz="2520"/>
            </a:lvl4pPr>
            <a:lvl5pPr marL="0" indent="0" algn="ctr">
              <a:spcBef>
                <a:spcPts val="0"/>
              </a:spcBef>
              <a:buSzTx/>
              <a:buNone/>
              <a:defRPr sz="25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5666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1376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93727" y="1982391"/>
            <a:ext cx="7804547" cy="397817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8575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247805" y="1982391"/>
            <a:ext cx="3750470" cy="39781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982391"/>
            <a:ext cx="3750470" cy="3978177"/>
          </a:xfrm>
          <a:prstGeom prst="rect">
            <a:avLst/>
          </a:prstGeom>
        </p:spPr>
        <p:txBody>
          <a:bodyPr/>
          <a:lstStyle>
            <a:lvl1pPr marL="231458" indent="-231458">
              <a:spcBef>
                <a:spcPts val="2250"/>
              </a:spcBef>
              <a:defRPr sz="1890"/>
            </a:lvl1pPr>
            <a:lvl2pPr marL="385763" indent="-231458">
              <a:spcBef>
                <a:spcPts val="2250"/>
              </a:spcBef>
              <a:defRPr sz="1890"/>
            </a:lvl2pPr>
            <a:lvl3pPr marL="540068" indent="-231458">
              <a:spcBef>
                <a:spcPts val="2250"/>
              </a:spcBef>
              <a:defRPr sz="1890"/>
            </a:lvl3pPr>
            <a:lvl4pPr marL="694373" indent="-231458">
              <a:spcBef>
                <a:spcPts val="2250"/>
              </a:spcBef>
              <a:defRPr sz="1890"/>
            </a:lvl4pPr>
            <a:lvl5pPr marL="848678" indent="-231458">
              <a:spcBef>
                <a:spcPts val="2250"/>
              </a:spcBef>
              <a:defRPr sz="189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593" y="6225778"/>
            <a:ext cx="314186" cy="31046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91507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146572"/>
            <a:ext cx="7804547" cy="456485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2123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 userDrawn="1"/>
        </p:nvSpPr>
        <p:spPr>
          <a:xfrm>
            <a:off x="154005" y="3496401"/>
            <a:ext cx="11932413" cy="24663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" dirty="0" smtClean="0">
                <a:solidFill>
                  <a:prstClr val="white"/>
                </a:solidFill>
              </a:rPr>
              <a:t>10.09.2016 год</a:t>
            </a:r>
          </a:p>
          <a:p>
            <a:r>
              <a:rPr lang="ru-RU" sz="100" dirty="0" smtClean="0">
                <a:solidFill>
                  <a:prstClr val="white"/>
                </a:solidFill>
              </a:rPr>
              <a:t>Импорт семечковых в Россию</a:t>
            </a:r>
            <a:endParaRPr lang="ru-RU" sz="100" dirty="0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-1" y="6583177"/>
            <a:ext cx="1183821" cy="275737"/>
          </a:xfrm>
        </p:spPr>
        <p:txBody>
          <a:bodyPr/>
          <a:lstStyle>
            <a:lvl1pPr algn="ct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fld id="{69A4827F-EA99-4062-8EAF-512DC02462B5}" type="datetime1">
              <a:rPr lang="ru-RU" smtClean="0">
                <a:solidFill>
                  <a:prstClr val="black"/>
                </a:solidFill>
              </a:rPr>
              <a:pPr/>
              <a:t>15.11.2019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24795" y="6595188"/>
            <a:ext cx="4114800" cy="242338"/>
          </a:xfrm>
        </p:spPr>
        <p:txBody>
          <a:bodyPr/>
          <a:lstStyle>
            <a:lvl1pPr algn="l">
              <a:defRPr b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3104146" y="181472"/>
            <a:ext cx="8733326" cy="567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1227143" y="6577126"/>
            <a:ext cx="1143001" cy="2757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Источник:</a:t>
            </a: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44380" y="917403"/>
            <a:ext cx="11916076" cy="296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03069" y="154736"/>
            <a:ext cx="10327909" cy="6213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800" b="1"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 flipV="1">
            <a:off x="154005" y="6535556"/>
            <a:ext cx="11916076" cy="826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327493" y="6518401"/>
            <a:ext cx="749300" cy="29545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b="3429"/>
          <a:stretch/>
        </p:blipFill>
        <p:spPr>
          <a:xfrm>
            <a:off x="0" y="0"/>
            <a:ext cx="1509563" cy="8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85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247805" y="3565624"/>
            <a:ext cx="3750470" cy="23869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47805" y="905471"/>
            <a:ext cx="3750470" cy="23869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2193727" y="905471"/>
            <a:ext cx="3750470" cy="50470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01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4369296"/>
            <a:ext cx="7358064" cy="2931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530" i="1"/>
            </a:lvl1pPr>
            <a:lvl2pPr marL="412552" indent="-212527" algn="ctr">
              <a:spcBef>
                <a:spcPts val="0"/>
              </a:spcBef>
              <a:defRPr sz="1530" i="1"/>
            </a:lvl2pPr>
            <a:lvl3pPr marL="612577" indent="-212527" algn="ctr">
              <a:spcBef>
                <a:spcPts val="0"/>
              </a:spcBef>
              <a:defRPr sz="1530" i="1"/>
            </a:lvl3pPr>
            <a:lvl4pPr marL="812602" indent="-212527" algn="ctr">
              <a:spcBef>
                <a:spcPts val="0"/>
              </a:spcBef>
              <a:defRPr sz="1530" i="1"/>
            </a:lvl4pPr>
            <a:lvl5pPr marL="1012627" indent="-212527" algn="ctr">
              <a:spcBef>
                <a:spcPts val="0"/>
              </a:spcBef>
              <a:defRPr sz="153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2416969" y="3033809"/>
            <a:ext cx="7358064" cy="40462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5000">
                <a:latin typeface="Helvetica Neue Medium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01514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524000" y="342900"/>
            <a:ext cx="9144001" cy="6172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1633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410766">
              <a:defRPr/>
            </a:pPr>
            <a:fld id="{86CB4B4D-7CA3-9044-876B-883B54F8677D}" type="slidenum">
              <a:rPr lang="ru-RU" smtClean="0"/>
              <a:pPr defTabSz="410766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046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24" y="2082659"/>
            <a:ext cx="5285352" cy="3746294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1415535"/>
            <a:ext cx="1219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prstClr val="black"/>
                </a:solidFill>
              </a:rPr>
              <a:t>Благодарим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5953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2416969" y="1379637"/>
            <a:ext cx="7358064" cy="208954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16969" y="3533477"/>
            <a:ext cx="7358064" cy="71526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20"/>
            </a:lvl1pPr>
            <a:lvl2pPr marL="0" indent="0" algn="ctr">
              <a:spcBef>
                <a:spcPts val="0"/>
              </a:spcBef>
              <a:buSzTx/>
              <a:buNone/>
              <a:defRPr sz="2520"/>
            </a:lvl2pPr>
            <a:lvl3pPr marL="0" indent="0" algn="ctr">
              <a:spcBef>
                <a:spcPts val="0"/>
              </a:spcBef>
              <a:buSzTx/>
              <a:buNone/>
              <a:defRPr sz="2520"/>
            </a:lvl3pPr>
            <a:lvl4pPr marL="0" indent="0" algn="ctr">
              <a:spcBef>
                <a:spcPts val="0"/>
              </a:spcBef>
              <a:buSzTx/>
              <a:buNone/>
              <a:defRPr sz="2520"/>
            </a:lvl4pPr>
            <a:lvl5pPr marL="0" indent="0" algn="ctr">
              <a:spcBef>
                <a:spcPts val="0"/>
              </a:spcBef>
              <a:buSzTx/>
              <a:buNone/>
              <a:defRPr sz="25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4855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47805" y="744736"/>
            <a:ext cx="3750470" cy="51997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2193727" y="744736"/>
            <a:ext cx="3750470" cy="2523531"/>
          </a:xfrm>
          <a:prstGeom prst="rect">
            <a:avLst/>
          </a:prstGeom>
        </p:spPr>
        <p:txBody>
          <a:bodyPr anchor="b"/>
          <a:lstStyle>
            <a:lvl1pPr>
              <a:defRPr sz="414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3332559"/>
            <a:ext cx="3750470" cy="260389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20"/>
            </a:lvl1pPr>
            <a:lvl2pPr marL="0" indent="0" algn="ctr">
              <a:spcBef>
                <a:spcPts val="0"/>
              </a:spcBef>
              <a:buSzTx/>
              <a:buNone/>
              <a:defRPr sz="2520"/>
            </a:lvl2pPr>
            <a:lvl3pPr marL="0" indent="0" algn="ctr">
              <a:spcBef>
                <a:spcPts val="0"/>
              </a:spcBef>
              <a:buSzTx/>
              <a:buNone/>
              <a:defRPr sz="2520"/>
            </a:lvl3pPr>
            <a:lvl4pPr marL="0" indent="0" algn="ctr">
              <a:spcBef>
                <a:spcPts val="0"/>
              </a:spcBef>
              <a:buSzTx/>
              <a:buNone/>
              <a:defRPr sz="2520"/>
            </a:lvl4pPr>
            <a:lvl5pPr marL="0" indent="0" algn="ctr">
              <a:spcBef>
                <a:spcPts val="0"/>
              </a:spcBef>
              <a:buSzTx/>
              <a:buNone/>
              <a:defRPr sz="252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342059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93921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193727" y="1982391"/>
            <a:ext cx="7804547" cy="397817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28085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6247805" y="1982391"/>
            <a:ext cx="3750470" cy="39781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93727" y="1982391"/>
            <a:ext cx="3750470" cy="3978177"/>
          </a:xfrm>
          <a:prstGeom prst="rect">
            <a:avLst/>
          </a:prstGeom>
        </p:spPr>
        <p:txBody>
          <a:bodyPr/>
          <a:lstStyle>
            <a:lvl1pPr marL="231458" indent="-231458">
              <a:spcBef>
                <a:spcPts val="2250"/>
              </a:spcBef>
              <a:defRPr sz="1890"/>
            </a:lvl1pPr>
            <a:lvl2pPr marL="385763" indent="-231458">
              <a:spcBef>
                <a:spcPts val="2250"/>
              </a:spcBef>
              <a:defRPr sz="1890"/>
            </a:lvl2pPr>
            <a:lvl3pPr marL="540068" indent="-231458">
              <a:spcBef>
                <a:spcPts val="2250"/>
              </a:spcBef>
              <a:defRPr sz="1890"/>
            </a:lvl3pPr>
            <a:lvl4pPr marL="694373" indent="-231458">
              <a:spcBef>
                <a:spcPts val="2250"/>
              </a:spcBef>
              <a:defRPr sz="1890"/>
            </a:lvl4pPr>
            <a:lvl5pPr marL="848678" indent="-231458">
              <a:spcBef>
                <a:spcPts val="2250"/>
              </a:spcBef>
              <a:defRPr sz="189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2593" y="6225778"/>
            <a:ext cx="314186" cy="31046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61532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2193727" y="1146572"/>
            <a:ext cx="7804547" cy="456485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7145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8E02E7A-8A25-48C8-A37E-9FA733F5A1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15.11.2019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DD814DA-0C03-4F14-B6A2-4FEDA9B904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794" y="715"/>
          <a:ext cx="794" cy="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4" y="715"/>
                        <a:ext cx="794" cy="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7" y="503635"/>
            <a:ext cx="7804547" cy="1366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4" y="1981200"/>
            <a:ext cx="4775201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6526" y="6225778"/>
            <a:ext cx="314187" cy="310467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08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hangingPunct="0"/>
            <a:fld id="{86CB4B4D-7CA3-9044-876B-883B54F8677D}" type="slidenum">
              <a:rPr lang="ru-RU" b="1" kern="0" smtClean="0">
                <a:solidFill>
                  <a:srgbClr val="000000"/>
                </a:solidFill>
              </a:rPr>
              <a:pPr algn="ctr" defTabSz="412750" hangingPunct="0"/>
              <a:t>‹#›</a:t>
            </a:fld>
            <a:endParaRPr lang="ru-RU" b="1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4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85" r:id="rId11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0003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50006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70008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90011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10013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30016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50018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70021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90023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/>
          </p:nvPr>
        </p:nvGraphicFramePr>
        <p:xfrm>
          <a:off x="794" y="715"/>
          <a:ext cx="794" cy="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4" y="715"/>
                        <a:ext cx="794" cy="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193727" y="503635"/>
            <a:ext cx="7804547" cy="1366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805084" y="1981200"/>
            <a:ext cx="4775201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6525" y="6225778"/>
            <a:ext cx="314187" cy="310467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108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66" hangingPunct="0">
              <a:defRPr/>
            </a:pPr>
            <a:fld id="{86CB4B4D-7CA3-9044-876B-883B54F8677D}" type="slidenum">
              <a:rPr lang="ru-RU" kern="0" smtClean="0">
                <a:solidFill>
                  <a:srgbClr val="000000"/>
                </a:solidFill>
              </a:rPr>
              <a:pPr algn="ctr" defTabSz="410766" hangingPunct="0">
                <a:defRPr/>
              </a:pPr>
              <a:t>‹#›</a:t>
            </a:fld>
            <a:endParaRPr lang="ru-RU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ransition spd="med"/>
  <p:txStyles>
    <p:title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8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30003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50006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70008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90011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10013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30016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150018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1700213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1900238" marR="0" indent="-300038" algn="l" defTabSz="410766" rtl="0" latinLnBrk="0">
        <a:lnSpc>
          <a:spcPct val="100000"/>
        </a:lnSpc>
        <a:spcBef>
          <a:spcPts val="2925"/>
        </a:spcBef>
        <a:spcAft>
          <a:spcPts val="0"/>
        </a:spcAft>
        <a:buClrTx/>
        <a:buSzPct val="145000"/>
        <a:buFontTx/>
        <a:buChar char="•"/>
        <a:tabLst/>
        <a:defRPr sz="216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410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8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5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6600"/>
            <a:ext cx="3794212" cy="3084798"/>
          </a:xfrm>
          <a:prstGeom prst="rect">
            <a:avLst/>
          </a:prstGeom>
        </p:spPr>
      </p:pic>
      <p:sp>
        <p:nvSpPr>
          <p:cNvPr id="12" name="Заголовок"/>
          <p:cNvSpPr txBox="1"/>
          <p:nvPr/>
        </p:nvSpPr>
        <p:spPr>
          <a:xfrm>
            <a:off x="4403812" y="2565543"/>
            <a:ext cx="7111913" cy="1726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6" tIns="32146" rIns="32146" bIns="32146" anchor="ctr">
            <a:spAutoFit/>
          </a:bodyPr>
          <a:lstStyle>
            <a:lvl1pPr algn="l">
              <a:defRPr sz="4800" b="1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 defTabSz="410766" hangingPunct="0">
              <a:defRPr/>
            </a:pPr>
            <a:r>
              <a:rPr lang="ru-RU" sz="3600" dirty="0"/>
              <a:t>Меры </a:t>
            </a:r>
            <a:endParaRPr lang="en-US" sz="3600" dirty="0" smtClean="0"/>
          </a:p>
          <a:p>
            <a:pPr algn="ctr" defTabSz="410766" hangingPunct="0">
              <a:defRPr/>
            </a:pPr>
            <a:r>
              <a:rPr lang="ru-RU" sz="3600" dirty="0" smtClean="0"/>
              <a:t>государственной поддержки </a:t>
            </a:r>
            <a:endParaRPr lang="en-US" sz="3600" dirty="0" smtClean="0"/>
          </a:p>
          <a:p>
            <a:pPr algn="ctr" defTabSz="410766" hangingPunct="0">
              <a:defRPr/>
            </a:pPr>
            <a:r>
              <a:rPr lang="ru-RU" sz="3600" dirty="0" smtClean="0"/>
              <a:t>садоводства в </a:t>
            </a:r>
            <a:r>
              <a:rPr lang="ru-RU" sz="3600" dirty="0"/>
              <a:t>2020 году</a:t>
            </a:r>
            <a:endParaRPr sz="36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445337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1" y="154736"/>
            <a:ext cx="11893818" cy="621361"/>
          </a:xfrm>
        </p:spPr>
        <p:txBody>
          <a:bodyPr/>
          <a:lstStyle/>
          <a:p>
            <a:r>
              <a:rPr lang="ru-RU" dirty="0" smtClean="0"/>
              <a:t>Основные направления деятельности союза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584328"/>
              </p:ext>
            </p:extLst>
          </p:nvPr>
        </p:nvGraphicFramePr>
        <p:xfrm>
          <a:off x="320040" y="1513980"/>
          <a:ext cx="11548718" cy="2946011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1548718"/>
              </a:tblGrid>
              <a:tr h="89827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Участие в формировании нормативно-правовой базы  и 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содействие в получении господдержки;</a:t>
                      </a:r>
                      <a:endParaRPr lang="ru-RU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636156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Участие в подготовке предложений по осуществлению мер государственного 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регулирования;</a:t>
                      </a:r>
                      <a:endParaRPr lang="ru-RU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513301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Подготовка обоснованных предложений по контролю качества сельскохозяйственной продукции;</a:t>
                      </a:r>
                    </a:p>
                  </a:txBody>
                  <a:tcPr anchor="ctr"/>
                </a:tc>
              </a:tr>
              <a:tr h="898277">
                <a:tc>
                  <a:txBody>
                    <a:bodyPr/>
                    <a:lstStyle/>
                    <a:p>
                      <a:pPr marL="0" marR="0" indent="0" algn="just" defTabSz="410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Совместная реализация продукции и распространение 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передового опыта в области </a:t>
                      </a:r>
                      <a:r>
                        <a:rPr lang="ru-RU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производства</a:t>
                      </a:r>
                      <a:endParaRPr lang="ru-RU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Блок-схема: альтернативный процесс 3"/>
          <p:cNvSpPr/>
          <p:nvPr/>
        </p:nvSpPr>
        <p:spPr>
          <a:xfrm>
            <a:off x="240180" y="4946904"/>
            <a:ext cx="11790799" cy="1514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Плодоовощной союз является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ключевым звеном при взаимодействии всех участников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рынка и является универсальной площадкой для лоббирования интересов членов Союза на всех уровнях. 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9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4" y="154736"/>
            <a:ext cx="8406652" cy="621361"/>
          </a:xfrm>
        </p:spPr>
        <p:txBody>
          <a:bodyPr/>
          <a:lstStyle/>
          <a:p>
            <a:r>
              <a:rPr lang="ru-RU" dirty="0"/>
              <a:t>Государственная поддержка садоводства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285-CA0C-485A-8F9C-DCEE09D58550}" type="datetime1">
              <a:rPr lang="ru-RU" smtClean="0">
                <a:solidFill>
                  <a:prstClr val="black"/>
                </a:solidFill>
              </a:rPr>
              <a:pPr/>
              <a:t>15.11.2019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481"/>
              </p:ext>
            </p:extLst>
          </p:nvPr>
        </p:nvGraphicFramePr>
        <p:xfrm>
          <a:off x="591909" y="1025298"/>
          <a:ext cx="11048213" cy="5212080"/>
        </p:xfrm>
        <a:graphic>
          <a:graphicData uri="http://schemas.openxmlformats.org/drawingml/2006/table">
            <a:tbl>
              <a:tblPr firstRow="1" bandRow="1"/>
              <a:tblGrid>
                <a:gridCol w="5665509">
                  <a:extLst>
                    <a:ext uri="{9D8B030D-6E8A-4147-A177-3AD203B41FA5}">
                      <a16:colId xmlns:a16="http://schemas.microsoft.com/office/drawing/2014/main" xmlns="" val="311063297"/>
                    </a:ext>
                  </a:extLst>
                </a:gridCol>
                <a:gridCol w="5382704">
                  <a:extLst>
                    <a:ext uri="{9D8B030D-6E8A-4147-A177-3AD203B41FA5}">
                      <a16:colId xmlns:a16="http://schemas.microsoft.com/office/drawing/2014/main" xmlns="" val="3781955774"/>
                    </a:ext>
                  </a:extLst>
                </a:gridCol>
              </a:tblGrid>
              <a:tr h="3510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Действующая поддержка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dirty="0"/>
                        <a:t>Предлагаемая поддержка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333404"/>
                  </a:ext>
                </a:extLst>
              </a:tr>
              <a:tr h="10382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Предоставление льготных кредитов на закупку отдельных МТР для закладки сада и уход за садом (техника, саженцы и </a:t>
                      </a:r>
                      <a:r>
                        <a:rPr lang="ru-RU" sz="1800" dirty="0" err="1" smtClean="0"/>
                        <a:t>пр</a:t>
                      </a:r>
                      <a:r>
                        <a:rPr lang="ru-RU" sz="1800" dirty="0" smtClean="0"/>
                        <a:t>). Предоставление</a:t>
                      </a:r>
                      <a:r>
                        <a:rPr lang="ru-RU" sz="1800" baseline="0" dirty="0" smtClean="0"/>
                        <a:t> льготных кредитов на строительство плодохранилищ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/>
                        <a:t>Остается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298304"/>
                  </a:ext>
                </a:extLst>
              </a:tr>
              <a:tr h="12778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Возмещение погектарных затрат на закладку/уход за садом.</a:t>
                      </a:r>
                      <a:r>
                        <a:rPr lang="ru-RU" sz="1800" baseline="0" dirty="0" smtClean="0"/>
                        <a:t> Размер возмещения определяется органом управления АПК субъекта РФ в рамках «единой субсидии»</a:t>
                      </a:r>
                      <a:endParaRPr lang="ru-RU" sz="1800" dirty="0" smtClean="0"/>
                    </a:p>
                    <a:p>
                      <a:pPr algn="just"/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/>
                        <a:t>С 2020 года меняется</a:t>
                      </a:r>
                      <a:r>
                        <a:rPr lang="ru-RU" sz="1800" baseline="0" dirty="0" smtClean="0"/>
                        <a:t> механизм поддержки.</a:t>
                      </a:r>
                      <a:endParaRPr lang="en-US" sz="1800" dirty="0" smtClean="0"/>
                    </a:p>
                    <a:p>
                      <a:pPr algn="just"/>
                      <a:r>
                        <a:rPr lang="ru-RU" sz="1800" dirty="0" smtClean="0"/>
                        <a:t>Остается </a:t>
                      </a:r>
                      <a:r>
                        <a:rPr lang="ru-RU" sz="1800" dirty="0" smtClean="0"/>
                        <a:t>в рамках стимулирующей</a:t>
                      </a:r>
                      <a:r>
                        <a:rPr lang="ru-RU" sz="1800" baseline="0" dirty="0" smtClean="0"/>
                        <a:t> субсидии.</a:t>
                      </a:r>
                    </a:p>
                    <a:p>
                      <a:pPr algn="just"/>
                      <a:r>
                        <a:rPr lang="ru-RU" sz="1800" b="1" baseline="0" dirty="0" smtClean="0"/>
                        <a:t>Но отсутствует в компенсирующей субсидии!</a:t>
                      </a:r>
                      <a:endParaRPr lang="ru-RU" sz="18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5728764"/>
                  </a:ext>
                </a:extLst>
              </a:tr>
              <a:tr h="7986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Возмещение 20% капитальных затрат на строительство плодохранилищ + возможна</a:t>
                      </a:r>
                      <a:r>
                        <a:rPr lang="ru-RU" sz="1800" baseline="0" dirty="0" smtClean="0"/>
                        <a:t> региональная поддержка</a:t>
                      </a:r>
                      <a:endParaRPr lang="ru-RU" sz="1800" dirty="0" smtClean="0"/>
                    </a:p>
                    <a:p>
                      <a:pPr algn="just"/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/>
                        <a:t>Остается.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297980"/>
                  </a:ext>
                </a:extLst>
              </a:tr>
              <a:tr h="559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Субсидирование до 50% затрат на капельное</a:t>
                      </a:r>
                      <a:r>
                        <a:rPr lang="ru-RU" sz="1800" baseline="0" dirty="0" smtClean="0"/>
                        <a:t> орошение</a:t>
                      </a:r>
                      <a:endParaRPr lang="ru-RU" sz="1800" dirty="0" smtClean="0"/>
                    </a:p>
                    <a:p>
                      <a:pPr algn="just"/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800" b="1" dirty="0" smtClean="0"/>
                        <a:t>?</a:t>
                      </a:r>
                      <a:r>
                        <a:rPr lang="ru-RU" sz="1800" dirty="0" smtClean="0"/>
                        <a:t> (возможно будет отменена)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09941"/>
                  </a:ext>
                </a:extLst>
              </a:tr>
              <a:tr h="5590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/>
                        <a:t>Поддержка</a:t>
                      </a:r>
                      <a:r>
                        <a:rPr lang="ru-RU" sz="1800" baseline="0" dirty="0" smtClean="0"/>
                        <a:t> садоводства из регионального бюджета (по решению местных органов управления АПК)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ru-RU" sz="1800" dirty="0" smtClean="0"/>
                        <a:t>Остается </a:t>
                      </a:r>
                      <a:r>
                        <a:rPr lang="ru-RU" sz="1800" b="1" dirty="0" smtClean="0"/>
                        <a:t>?</a:t>
                      </a:r>
                      <a:r>
                        <a:rPr lang="ru-RU" sz="1800" dirty="0" smtClean="0"/>
                        <a:t> (частично возможно будет </a:t>
                      </a:r>
                      <a:r>
                        <a:rPr lang="ru-RU" sz="1800" dirty="0" smtClean="0"/>
                        <a:t>отменена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207302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3820" y="6583177"/>
            <a:ext cx="1311730" cy="23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7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456" y="154736"/>
            <a:ext cx="10616184" cy="621361"/>
          </a:xfrm>
        </p:spPr>
        <p:txBody>
          <a:bodyPr/>
          <a:lstStyle/>
          <a:p>
            <a:pPr fontAlgn="ctr"/>
            <a:r>
              <a:rPr lang="ru-RU" altLang="ru-RU" dirty="0" smtClean="0"/>
              <a:t>Поддержка на закладку и уход </a:t>
            </a:r>
            <a:br>
              <a:rPr lang="ru-RU" altLang="ru-RU" dirty="0" smtClean="0"/>
            </a:br>
            <a:r>
              <a:rPr lang="ru-RU" altLang="ru-RU" dirty="0" smtClean="0"/>
              <a:t>в рамках Госпрограммы</a:t>
            </a: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285-CA0C-485A-8F9C-DCEE09D58550}" type="datetime1">
              <a:rPr lang="ru-RU" smtClean="0">
                <a:solidFill>
                  <a:prstClr val="black"/>
                </a:solidFill>
              </a:rPr>
              <a:pPr/>
              <a:t>15.11.2019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820" y="6583177"/>
            <a:ext cx="1311730" cy="23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52519028"/>
              </p:ext>
            </p:extLst>
          </p:nvPr>
        </p:nvGraphicFramePr>
        <p:xfrm>
          <a:off x="876300" y="933450"/>
          <a:ext cx="10267950" cy="5584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377916" y="6550223"/>
            <a:ext cx="1729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</a:rPr>
              <a:t>* Данные субъектов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2408" y="950976"/>
            <a:ext cx="19543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2020 году планируется выделить </a:t>
            </a:r>
            <a:r>
              <a:rPr lang="ru-RU" sz="2000" b="1" dirty="0" smtClean="0">
                <a:solidFill>
                  <a:srgbClr val="FF0000"/>
                </a:solidFill>
              </a:rPr>
              <a:t>5,2</a:t>
            </a:r>
            <a:r>
              <a:rPr lang="ru-RU" sz="2000" b="1" dirty="0" smtClean="0"/>
              <a:t> млрд. рублей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548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4" y="154736"/>
            <a:ext cx="8406652" cy="621361"/>
          </a:xfrm>
        </p:spPr>
        <p:txBody>
          <a:bodyPr/>
          <a:lstStyle/>
          <a:p>
            <a:r>
              <a:rPr lang="ru-RU" dirty="0"/>
              <a:t>Стимулирующая и компенсирующая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поддержка </a:t>
            </a:r>
            <a:r>
              <a:rPr lang="ru-RU" dirty="0"/>
              <a:t>в 2020 году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285-CA0C-485A-8F9C-DCEE09D58550}" type="datetime1">
              <a:rPr lang="ru-RU" smtClean="0">
                <a:solidFill>
                  <a:prstClr val="black"/>
                </a:solidFill>
              </a:rPr>
              <a:pPr/>
              <a:t>15.11.2019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86161"/>
              </p:ext>
            </p:extLst>
          </p:nvPr>
        </p:nvGraphicFramePr>
        <p:xfrm>
          <a:off x="591909" y="1025298"/>
          <a:ext cx="11048213" cy="5303520"/>
        </p:xfrm>
        <a:graphic>
          <a:graphicData uri="http://schemas.openxmlformats.org/drawingml/2006/table">
            <a:tbl>
              <a:tblPr firstRow="1" bandRow="1"/>
              <a:tblGrid>
                <a:gridCol w="5665509">
                  <a:extLst>
                    <a:ext uri="{9D8B030D-6E8A-4147-A177-3AD203B41FA5}">
                      <a16:colId xmlns:a16="http://schemas.microsoft.com/office/drawing/2014/main" xmlns="" val="311063297"/>
                    </a:ext>
                  </a:extLst>
                </a:gridCol>
                <a:gridCol w="5382704">
                  <a:extLst>
                    <a:ext uri="{9D8B030D-6E8A-4147-A177-3AD203B41FA5}">
                      <a16:colId xmlns:a16="http://schemas.microsoft.com/office/drawing/2014/main" xmlns="" val="3781955774"/>
                    </a:ext>
                  </a:extLst>
                </a:gridCol>
              </a:tblGrid>
              <a:tr h="6796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/>
                        <a:t>Компенсирующая субсидия – </a:t>
                      </a:r>
                    </a:p>
                    <a:p>
                      <a:pPr algn="ctr"/>
                      <a:r>
                        <a:rPr lang="ru-RU" sz="2400" b="1" dirty="0" smtClean="0"/>
                        <a:t>34,0 млрд руб.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2400" dirty="0" smtClean="0"/>
                        <a:t>Стимулирующая субсидия – </a:t>
                      </a:r>
                    </a:p>
                    <a:p>
                      <a:pPr algn="ctr"/>
                      <a:r>
                        <a:rPr lang="ru-RU" sz="2400" b="1" dirty="0" smtClean="0"/>
                        <a:t>26,9 млрд руб</a:t>
                      </a:r>
                      <a:r>
                        <a:rPr lang="ru-RU" sz="2400" dirty="0" smtClean="0"/>
                        <a:t>.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333404"/>
                  </a:ext>
                </a:extLst>
              </a:tr>
              <a:tr h="367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- субсидия на литр молока;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- субсидия на 1 голову </a:t>
                      </a:r>
                      <a:r>
                        <a:rPr lang="ru-RU" sz="2400" dirty="0" err="1" smtClean="0"/>
                        <a:t>племскота</a:t>
                      </a:r>
                      <a:r>
                        <a:rPr lang="ru-RU" sz="2400" dirty="0" smtClean="0"/>
                        <a:t>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поддержка элитного семеноводства;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поддержка мясного скотоводства;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развитие традиционных </a:t>
                      </a:r>
                      <a:r>
                        <a:rPr lang="ru-RU" sz="2400" dirty="0" err="1" smtClean="0"/>
                        <a:t>подотраслей</a:t>
                      </a:r>
                      <a:r>
                        <a:rPr lang="ru-RU" sz="2400" dirty="0" smtClean="0"/>
                        <a:t> 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  животноводства и растениеводства;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на уплату страховых премий.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зерновые и зернобобовые;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масличные культуры;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овощи открытого грунта;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виноградники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b="1" dirty="0" smtClean="0"/>
                        <a:t> плодово-ягодные насаждения;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льноводство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производство молока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развитие мясного скотоводства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овцеводство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развитие МФХ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2400" dirty="0" smtClean="0"/>
                        <a:t> поддержка субъектов  с низким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2400" dirty="0" smtClean="0"/>
                        <a:t>  уровнем СЭР.</a:t>
                      </a:r>
                      <a:endParaRPr lang="ru-RU" sz="2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2983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3820" y="6583177"/>
            <a:ext cx="1311730" cy="23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9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4" y="154736"/>
            <a:ext cx="8406652" cy="621361"/>
          </a:xfrm>
        </p:spPr>
        <p:txBody>
          <a:bodyPr/>
          <a:lstStyle/>
          <a:p>
            <a:r>
              <a:rPr lang="ru-RU" dirty="0" smtClean="0"/>
              <a:t>Правила предоставления субсидий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285-CA0C-485A-8F9C-DCEE09D58550}" type="datetime1">
              <a:rPr lang="ru-RU" smtClean="0">
                <a:solidFill>
                  <a:prstClr val="black"/>
                </a:solidFill>
              </a:rPr>
              <a:pPr/>
              <a:t>15.11.2019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4418"/>
              </p:ext>
            </p:extLst>
          </p:nvPr>
        </p:nvGraphicFramePr>
        <p:xfrm>
          <a:off x="591909" y="1025298"/>
          <a:ext cx="11048213" cy="5425440"/>
        </p:xfrm>
        <a:graphic>
          <a:graphicData uri="http://schemas.openxmlformats.org/drawingml/2006/table">
            <a:tbl>
              <a:tblPr firstRow="1" bandRow="1"/>
              <a:tblGrid>
                <a:gridCol w="11048213">
                  <a:extLst>
                    <a:ext uri="{9D8B030D-6E8A-4147-A177-3AD203B41FA5}">
                      <a16:colId xmlns:a16="http://schemas.microsoft.com/office/drawing/2014/main" xmlns="" val="311063297"/>
                    </a:ext>
                  </a:extLst>
                </a:gridCol>
              </a:tblGrid>
              <a:tr h="367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buNone/>
                      </a:pPr>
                      <a:r>
                        <a:rPr lang="ru-RU" sz="2000" dirty="0" smtClean="0"/>
                        <a:t>Правила устанавливают условия, цели и порядок предоставления и распределения субсидий из федерального бюджета бюджетам субъектов Российской Федерации на стимулирование развития приоритетных </a:t>
                      </a:r>
                      <a:r>
                        <a:rPr lang="ru-RU" sz="2000" dirty="0" err="1" smtClean="0"/>
                        <a:t>подотраслей</a:t>
                      </a:r>
                      <a:r>
                        <a:rPr lang="ru-RU" sz="2000" dirty="0" smtClean="0"/>
                        <a:t> агропромышленного комплекса и развитие малых форм хозяйствования. </a:t>
                      </a:r>
                    </a:p>
                    <a:p>
                      <a:pPr marL="0" indent="0" algn="just">
                        <a:buNone/>
                      </a:pPr>
                      <a:endParaRPr lang="ru-RU" sz="1800" dirty="0" smtClean="0"/>
                    </a:p>
                    <a:p>
                      <a:pPr marL="0" indent="0" algn="just">
                        <a:buNone/>
                      </a:pPr>
                      <a:r>
                        <a:rPr lang="ru-RU" sz="1800" dirty="0" smtClean="0"/>
                        <a:t>5. Средства предоставляются: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ru-RU" sz="1800" dirty="0" smtClean="0"/>
                        <a:t>сельскохозяйственным товаропроизводителям на финансовое обеспечение части затрат </a:t>
                      </a:r>
                      <a:r>
                        <a:rPr lang="ru-RU" sz="1800" b="1" dirty="0" smtClean="0"/>
                        <a:t>на закладку и (или) уход за</a:t>
                      </a:r>
                      <a:r>
                        <a:rPr lang="ru-RU" sz="1800" dirty="0" smtClean="0"/>
                        <a:t> многолетними насаждениями (до вступления в товарное плодоношение, но не более 3 лет для садов интенсивного типа), включая питомники, в том числе </a:t>
                      </a:r>
                      <a:r>
                        <a:rPr lang="ru-RU" sz="1800" b="1" dirty="0" smtClean="0"/>
                        <a:t>на установку шпалеры и (или) противоградовой сетки и (или) систем орошения </a:t>
                      </a:r>
                      <a:r>
                        <a:rPr lang="ru-RU" sz="1800" dirty="0" smtClean="0"/>
                        <a:t>и (или) раскорчевку выбывших из эксплуатации многолетних насаждений, понесенных сельскохозяйственными товаропроизводителями в текущем финансовом году, </a:t>
                      </a:r>
                      <a:r>
                        <a:rPr lang="ru-RU" sz="1800" b="1" dirty="0" smtClean="0"/>
                        <a:t>а также в предшествующем финансовом году в случае непредставления соответствующей субсидии</a:t>
                      </a:r>
                      <a:r>
                        <a:rPr lang="ru-RU" sz="1800" dirty="0" smtClean="0"/>
                        <a:t> в предшествующем финансовом году на возмещение указанных затрат, понесенных в предшествующем финансовом году, при условии наличия у сельскохозяйственных товаропроизводителей проекта на закладку многолетних насаждений – по ставке на 1 га площади закладки и (или) ухода,  при этом при расчете ставок на 1 гектар закладки садов интенсивного типа (семечковые, косточковые с соблюдением </a:t>
                      </a:r>
                      <a:r>
                        <a:rPr lang="ru-RU" sz="1800" dirty="0" err="1" smtClean="0"/>
                        <a:t>сорто</a:t>
                      </a:r>
                      <a:r>
                        <a:rPr lang="ru-RU" sz="1800" dirty="0" smtClean="0"/>
                        <a:t>-подвойных комбинаций) применяются повышающие коэффициенты: </a:t>
                      </a:r>
                      <a:r>
                        <a:rPr lang="ru-RU" sz="1800" b="1" dirty="0" smtClean="0"/>
                        <a:t>для садов с плотностью посадки свыше 1250 растений на 1 гектар – не менее 1,4,  свыше 2500 растений на 1 гектар  - не менее 1,7, свыше 3500 растений на 1 гектар – не менее 3,0.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2983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3820" y="6583177"/>
            <a:ext cx="1311730" cy="23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55" y="1028393"/>
            <a:ext cx="10515600" cy="1639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21" y="3600810"/>
            <a:ext cx="7062216" cy="1587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6750" y="1100880"/>
            <a:ext cx="10911644" cy="5147520"/>
          </a:xfrm>
          <a:prstGeom prst="rect">
            <a:avLst/>
          </a:prstGeom>
          <a:noFill/>
          <a:ln w="76200">
            <a:solidFill>
              <a:srgbClr val="A8C5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64" y="154736"/>
            <a:ext cx="8406652" cy="621361"/>
          </a:xfrm>
        </p:spPr>
        <p:txBody>
          <a:bodyPr/>
          <a:lstStyle/>
          <a:p>
            <a:r>
              <a:rPr lang="ru-RU" dirty="0"/>
              <a:t>Некоторые подходы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Правилах </a:t>
            </a:r>
            <a:r>
              <a:rPr lang="ru-RU" dirty="0" smtClean="0"/>
              <a:t>распределения </a:t>
            </a:r>
            <a:r>
              <a:rPr lang="ru-RU" dirty="0"/>
              <a:t>субсидий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285-CA0C-485A-8F9C-DCEE09D58550}" type="datetime1">
              <a:rPr lang="ru-RU" smtClean="0">
                <a:solidFill>
                  <a:prstClr val="black"/>
                </a:solidFill>
              </a:rPr>
              <a:pPr/>
              <a:t>15.11.2019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3820" y="6583177"/>
            <a:ext cx="1311730" cy="23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4772" y="2524632"/>
            <a:ext cx="1051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a5i – доля i-</a:t>
            </a:r>
            <a:r>
              <a:rPr lang="ru-RU" dirty="0" err="1" smtClean="0"/>
              <a:t>го</a:t>
            </a:r>
            <a:r>
              <a:rPr lang="ru-RU" dirty="0" smtClean="0"/>
              <a:t> субъекта Российской Федерации в показателях стимулирования производства продукции плодово-ягодных насаждений.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30" y="5036021"/>
            <a:ext cx="5658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DV5i – доля </a:t>
            </a:r>
            <a:r>
              <a:rPr lang="ru-RU" b="1" dirty="0" smtClean="0"/>
              <a:t>планового объема </a:t>
            </a:r>
            <a:r>
              <a:rPr lang="ru-RU" dirty="0" smtClean="0"/>
              <a:t>производства на соответствующий финансовый год продукции плодово-ягодных насаждений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250490" y="5036021"/>
            <a:ext cx="532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DS5i - доля </a:t>
            </a:r>
            <a:r>
              <a:rPr lang="ru-RU" b="1" dirty="0" smtClean="0"/>
              <a:t>плановой площади </a:t>
            </a:r>
            <a:r>
              <a:rPr lang="ru-RU" dirty="0" smtClean="0"/>
              <a:t>на соответствующий финансовый год</a:t>
            </a:r>
            <a:r>
              <a:rPr lang="ru-RU" b="1" dirty="0" smtClean="0"/>
              <a:t>, закладки </a:t>
            </a:r>
            <a:r>
              <a:rPr lang="ru-RU" dirty="0" smtClean="0"/>
              <a:t>плодово-ягодных многолетних насаждений, включая питомники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87752" y="2123526"/>
            <a:ext cx="694944" cy="822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98157" y="4789213"/>
            <a:ext cx="694944" cy="64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59037" y="4789213"/>
            <a:ext cx="694944" cy="64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755347" y="3809219"/>
            <a:ext cx="5056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Оценка распределения лимитов ФБ:</a:t>
            </a:r>
          </a:p>
          <a:p>
            <a:r>
              <a:rPr lang="ru-RU" sz="2000" dirty="0" smtClean="0"/>
              <a:t>  </a:t>
            </a:r>
            <a:r>
              <a:rPr lang="ru-RU" sz="2000" b="1" dirty="0" smtClean="0">
                <a:solidFill>
                  <a:srgbClr val="FF0000"/>
                </a:solidFill>
              </a:rPr>
              <a:t>3,12 млрд.</a:t>
            </a:r>
            <a:r>
              <a:rPr lang="ru-RU" sz="2000" b="1" dirty="0" smtClean="0"/>
              <a:t> </a:t>
            </a:r>
            <a:r>
              <a:rPr lang="ru-RU" sz="2000" dirty="0" smtClean="0"/>
              <a:t>рублей</a:t>
            </a:r>
            <a:r>
              <a:rPr lang="ru-RU" sz="2000" dirty="0"/>
              <a:t> </a:t>
            </a:r>
            <a:r>
              <a:rPr lang="ru-RU" sz="2000" dirty="0" smtClean="0"/>
              <a:t>на </a:t>
            </a:r>
            <a:r>
              <a:rPr lang="ru-RU" sz="2000" dirty="0" err="1" smtClean="0"/>
              <a:t>уходные</a:t>
            </a:r>
            <a:r>
              <a:rPr lang="ru-RU" sz="2000" dirty="0" smtClean="0"/>
              <a:t> работы 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2,08 млрд </a:t>
            </a:r>
            <a:r>
              <a:rPr lang="ru-RU" sz="2000" dirty="0" smtClean="0"/>
              <a:t>на закладку новых садов.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1732" y="2772205"/>
            <a:ext cx="7073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 2020 году планируется выделить </a:t>
            </a:r>
            <a:r>
              <a:rPr lang="ru-RU" sz="2000" b="1" dirty="0" smtClean="0">
                <a:solidFill>
                  <a:srgbClr val="FF0000"/>
                </a:solidFill>
              </a:rPr>
              <a:t>5,2</a:t>
            </a:r>
            <a:r>
              <a:rPr lang="ru-RU" sz="2000" b="1" dirty="0" smtClean="0"/>
              <a:t> млрд. рублей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567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6" y="154736"/>
            <a:ext cx="9601200" cy="621361"/>
          </a:xfrm>
        </p:spPr>
        <p:txBody>
          <a:bodyPr/>
          <a:lstStyle/>
          <a:p>
            <a:r>
              <a:rPr lang="ru-RU" sz="2400" dirty="0" smtClean="0"/>
              <a:t>Основные направления регулирования </a:t>
            </a:r>
            <a:r>
              <a:rPr lang="ru-RU" sz="2400" dirty="0"/>
              <a:t>действующего законодательства по господдержке плодоводства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8794-C044-4343-9C14-D5C66EA0E2A5}" type="slidenum">
              <a:rPr lang="ru-RU" smtClean="0">
                <a:solidFill>
                  <a:prstClr val="white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E285-CA0C-485A-8F9C-DCEE09D58550}" type="datetime1">
              <a:rPr lang="ru-RU" smtClean="0">
                <a:solidFill>
                  <a:prstClr val="black"/>
                </a:solidFill>
              </a:rPr>
              <a:pPr/>
              <a:t>19.11.2019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62550"/>
              </p:ext>
            </p:extLst>
          </p:nvPr>
        </p:nvGraphicFramePr>
        <p:xfrm>
          <a:off x="326733" y="1144169"/>
          <a:ext cx="11600091" cy="3875887"/>
        </p:xfrm>
        <a:graphic>
          <a:graphicData uri="http://schemas.openxmlformats.org/drawingml/2006/table">
            <a:tbl>
              <a:tblPr firstRow="1" bandRow="1"/>
              <a:tblGrid>
                <a:gridCol w="11600091">
                  <a:extLst>
                    <a:ext uri="{9D8B030D-6E8A-4147-A177-3AD203B41FA5}">
                      <a16:colId xmlns:a16="http://schemas.microsoft.com/office/drawing/2014/main" xmlns="" val="311063297"/>
                    </a:ext>
                  </a:extLst>
                </a:gridCol>
              </a:tblGrid>
              <a:tr h="3875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Доработка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действующих Правил по стимулирующей и компенсирующей мерам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поддержки, а также Правил по «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капексам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».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Содействие в получении субсидий на возмещение капитальных затрат при создании плодохранилищ.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Внедрение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объективной системы отчетности.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Участие в разработке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ФНТП.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Содействие в субсидировании экспорта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продукции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плодоводства.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Участие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в ином </a:t>
                      </a: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нормотворчестве (законопроект «О семеноводстве» и пр.).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432983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83820" y="6583177"/>
            <a:ext cx="1311730" cy="2306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3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610315" y="715"/>
          <a:ext cx="715" cy="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0315" y="715"/>
                        <a:ext cx="715" cy="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612844" y="-114466"/>
            <a:ext cx="64950" cy="3003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algn="ctr" defTabSz="410766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1575" b="1" kern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6744" y="3278816"/>
            <a:ext cx="10958513" cy="30036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2146" tIns="32146" rIns="32146" bIns="3214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defTabSz="410766"/>
            <a:endParaRPr lang="ru-RU" sz="1530" kern="0"/>
          </a:p>
        </p:txBody>
      </p:sp>
      <p:sp>
        <p:nvSpPr>
          <p:cNvPr id="7" name="Прямоугольник 6"/>
          <p:cNvSpPr/>
          <p:nvPr/>
        </p:nvSpPr>
        <p:spPr>
          <a:xfrm>
            <a:off x="1079659" y="3611715"/>
            <a:ext cx="10046970" cy="300369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>
                <a:lumMod val="9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2146" tIns="32146" rIns="32146" bIns="32146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defTabSz="410766"/>
            <a:endParaRPr lang="ru-RU" sz="1530" ker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127" y="33037"/>
            <a:ext cx="1140143" cy="632761"/>
          </a:xfrm>
          <a:prstGeom prst="rect">
            <a:avLst/>
          </a:prstGeom>
        </p:spPr>
      </p:pic>
      <p:sp>
        <p:nvSpPr>
          <p:cNvPr id="9" name="TextBox 18"/>
          <p:cNvSpPr txBox="1"/>
          <p:nvPr/>
        </p:nvSpPr>
        <p:spPr>
          <a:xfrm>
            <a:off x="4817269" y="193431"/>
            <a:ext cx="3760470" cy="30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2146" tIns="32146" rIns="32146" bIns="32146" numCol="1" spcCol="38100" rtlCol="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0" marR="0" indent="0" algn="ctr" defTabSz="91281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defTabSz="410766"/>
            <a:r>
              <a:rPr lang="ru-RU" sz="1530" b="1" kern="0" dirty="0">
                <a:solidFill>
                  <a:srgbClr val="00B050"/>
                </a:solidFill>
                <a:latin typeface="Calibri" panose="020F0502020204030204" pitchFamily="34" charset="0"/>
                <a:cs typeface="Narkisim" panose="020E0502050101010101" pitchFamily="34" charset="-79"/>
              </a:rPr>
              <a:t>НАЦИОНАЛЬНЫЙ</a:t>
            </a:r>
            <a:r>
              <a:rPr lang="ru-RU" sz="1530" b="1" kern="0" dirty="0">
                <a:latin typeface="Calibri" panose="020F0502020204030204" pitchFamily="34" charset="0"/>
                <a:cs typeface="Narkisim" panose="020E0502050101010101" pitchFamily="34" charset="-79"/>
              </a:rPr>
              <a:t> ПЛОДООВОЩНОЙ СОЮЗ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4" y="6212205"/>
            <a:ext cx="10958512" cy="645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85" y="1922796"/>
            <a:ext cx="5427918" cy="3012407"/>
          </a:xfrm>
          <a:prstGeom prst="rect">
            <a:avLst/>
          </a:prstGeom>
        </p:spPr>
      </p:pic>
      <p:sp>
        <p:nvSpPr>
          <p:cNvPr id="43" name="Заголовок"/>
          <p:cNvSpPr txBox="1"/>
          <p:nvPr/>
        </p:nvSpPr>
        <p:spPr>
          <a:xfrm>
            <a:off x="4145478" y="3188791"/>
            <a:ext cx="3915333" cy="480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146" tIns="32146" rIns="32146" bIns="32146" anchor="ctr">
            <a:spAutoFit/>
          </a:bodyPr>
          <a:lstStyle>
            <a:lvl1pPr algn="l">
              <a:defRPr sz="4800" b="1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 defTabSz="410766" hangingPunct="0">
              <a:defRPr/>
            </a:pPr>
            <a:r>
              <a:rPr lang="ru-RU" sz="2700" kern="0" dirty="0">
                <a:solidFill>
                  <a:srgbClr val="000000"/>
                </a:solidFill>
              </a:rPr>
              <a:t>Спасибо за внимание!</a:t>
            </a:r>
            <a:endParaRPr sz="27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102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6Sqr03S0OcsBzjG5kehg"/>
</p:tagLst>
</file>

<file path=ppt/theme/theme1.xml><?xml version="1.0" encoding="utf-8"?>
<a:theme xmlns:a="http://schemas.openxmlformats.org/drawingml/2006/main" name="6_Тема Office">
  <a:themeElements>
    <a:clrScheme name="Королев С.В.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0000"/>
      </a:accent1>
      <a:accent2>
        <a:srgbClr val="00B050"/>
      </a:accent2>
      <a:accent3>
        <a:srgbClr val="00B0F0"/>
      </a:accent3>
      <a:accent4>
        <a:srgbClr val="DEFCD7"/>
      </a:accent4>
      <a:accent5>
        <a:srgbClr val="FFC000"/>
      </a:accent5>
      <a:accent6>
        <a:srgbClr val="7030A0"/>
      </a:accent6>
      <a:hlink>
        <a:srgbClr val="ADF99B"/>
      </a:hlink>
      <a:folHlink>
        <a:srgbClr val="D6DCE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3_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ctr" defTabSz="91281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7316</TotalTime>
  <Words>753</Words>
  <Application>Microsoft Office PowerPoint</Application>
  <PresentationFormat>Широкоэкранный</PresentationFormat>
  <Paragraphs>108</Paragraphs>
  <Slides>9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4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Narkisim</vt:lpstr>
      <vt:lpstr>Roboto</vt:lpstr>
      <vt:lpstr>Times New Roman</vt:lpstr>
      <vt:lpstr>6_Тема Office</vt:lpstr>
      <vt:lpstr>1_White</vt:lpstr>
      <vt:lpstr>3_White</vt:lpstr>
      <vt:lpstr>think-cell Slide</vt:lpstr>
      <vt:lpstr>Презентация PowerPoint</vt:lpstr>
      <vt:lpstr>Основные направления деятельности союза</vt:lpstr>
      <vt:lpstr>Государственная поддержка садоводства</vt:lpstr>
      <vt:lpstr>Поддержка на закладку и уход  в рамках Госпрограммы</vt:lpstr>
      <vt:lpstr>Стимулирующая и компенсирующая  поддержка в 2020 году</vt:lpstr>
      <vt:lpstr>Правила предоставления субсидий</vt:lpstr>
      <vt:lpstr>Некоторые подходы  в Правилах распределения субсидий</vt:lpstr>
      <vt:lpstr>Основные направления регулирования действующего законодательства по господдержке плодоводства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Glushkov</dc:creator>
  <cp:lastModifiedBy>Mikhail Glushkov</cp:lastModifiedBy>
  <cp:revision>80</cp:revision>
  <dcterms:created xsi:type="dcterms:W3CDTF">2019-11-11T12:23:21Z</dcterms:created>
  <dcterms:modified xsi:type="dcterms:W3CDTF">2019-11-19T05:51:01Z</dcterms:modified>
</cp:coreProperties>
</file>