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2" r:id="rId4"/>
    <p:sldId id="279" r:id="rId5"/>
    <p:sldId id="284" r:id="rId6"/>
    <p:sldId id="288" r:id="rId7"/>
    <p:sldId id="290" r:id="rId8"/>
    <p:sldId id="291" r:id="rId9"/>
    <p:sldId id="295" r:id="rId10"/>
    <p:sldId id="28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596" autoAdjust="0"/>
  </p:normalViewPr>
  <p:slideViewPr>
    <p:cSldViewPr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467F911-FCF7-4E02-9A8C-05B0991AD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DD66F0B-9B5B-4A91-90A7-1CA030E26D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EEC37369-C8ED-4FD1-8143-734CAC3FA3B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C12341AD-6A12-41A1-B595-3FB02E25CAA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1F9E46C1-8970-4430-A171-344B8382A0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FBBD36B-A8AF-4EF8-A91D-E68499E02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416356-89BA-43EA-B19D-38E74B72357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178915-0245-4416-9779-057D4E7FD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7A385-E218-4FDF-A746-F92AE7CC4577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116A65-A64C-4834-97DE-D96A40FD5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5536B02-9452-40EC-8763-06CD0C73D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BA7A31-4831-4587-B81C-683E4F5C8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76911-D1FF-42E4-99F2-8196991179AF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D27B9BF-8EDA-4334-A5B7-F55DBABD0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3275A81-C770-4FF7-8923-ADD071E4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BA7A31-4831-4587-B81C-683E4F5C8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76911-D1FF-42E4-99F2-8196991179AF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D27B9BF-8EDA-4334-A5B7-F55DBABD0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3275A81-C770-4FF7-8923-ADD071E4A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3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F32B6C-2685-46FD-8BCA-58AAF60D8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E6B65-C8BF-4747-900D-1DB7D9E025CA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7F4B0BA-9BA1-426F-B3D4-F5D339D02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BB5294B-EDD8-40A2-91E7-BE9DE96CD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F32B6C-2685-46FD-8BCA-58AAF60D8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E6B65-C8BF-4747-900D-1DB7D9E025CA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87F4B0BA-9BA1-426F-B3D4-F5D339D02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5BB5294B-EDD8-40A2-91E7-BE9DE96CD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57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178915-0245-4416-9779-057D4E7FD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7A385-E218-4FDF-A746-F92AE7CC4577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8116A65-A64C-4834-97DE-D96A40FD5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5536B02-9452-40EC-8763-06CD0C73D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6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7DBE44B-423F-427D-ADCD-0A3C447F6F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5245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16BA54-840C-4CB0-B589-02758EDF9E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23825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EDBA9-5D84-462F-9D39-B63A96E5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3C60A7-760C-403F-9DB7-4246BF6CC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240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DB2DD4D-452A-4A05-A1B4-39F362EA9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422C08-653C-4ABE-B26D-4D15DC172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05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4C3A9-9F12-4AA5-9C74-76597525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2B1B6D-1C3C-49B3-B9D4-87A99120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6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6123E-F552-44CA-9745-AAF436A6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FFDDA-0C70-4FAE-B6E8-4A3A008E1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42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50897-B7B9-4AE3-8417-DF978E8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40E69B-F0A7-412B-B239-1848306B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295400"/>
            <a:ext cx="3581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6B3CD3-098D-4A91-AD9B-59CE4119A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3581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71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A11BD-3DBB-48D6-80BD-EBA51452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14778-94C9-4EC8-AFF4-869DBD21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93B832-6F92-4952-9630-82F44DD15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3DCFF9-D173-440D-8152-64D239F39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2589CC-8072-4867-A05D-3712956B1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10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01A6F-10F8-46A4-B2D1-131C6C85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936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5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0F4D5-8A2C-486B-B619-30FBE170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3BBDE-025A-4658-B3EF-B6322DDD1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0AD47-BCAA-4A18-BEF5-AA46FD7B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352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D56D2-3A3D-476A-B34E-89BCE8D4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5D64B5-9230-455C-A15E-16D320C3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1400C-5DB3-48EC-965A-BE8966AA7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402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BB15F1-9279-4D18-AFDF-BC40C5D47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B61076-6E5B-491F-AD92-16198C500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954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1873EA6F-877F-4096-8B5F-BC36868029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" y="1052736"/>
            <a:ext cx="9144001" cy="2228478"/>
          </a:xfrm>
        </p:spPr>
        <p:txBody>
          <a:bodyPr/>
          <a:lstStyle/>
          <a:p>
            <a:r>
              <a:rPr lang="ru-RU" altLang="ru-RU" sz="38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«Обзор отрасли садоводства РФ»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45E5ECA-6DAB-45C8-BDEF-48458119EC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7732" y="5119903"/>
            <a:ext cx="4788533" cy="1772816"/>
          </a:xfrm>
        </p:spPr>
        <p:txBody>
          <a:bodyPr/>
          <a:lstStyle/>
          <a:p>
            <a:pPr algn="l"/>
            <a:r>
              <a:rPr lang="ru-RU" altLang="ru-RU" sz="24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Союза </a:t>
            </a:r>
          </a:p>
          <a:p>
            <a:pPr algn="l"/>
            <a:r>
              <a:rPr lang="ru-RU" altLang="ru-RU" sz="24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«Садоводы Кубани»</a:t>
            </a:r>
          </a:p>
          <a:p>
            <a:pPr algn="l"/>
            <a:r>
              <a:rPr lang="ru-RU" altLang="ru-RU" sz="24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с.-х. н.</a:t>
            </a:r>
            <a:br>
              <a:rPr lang="ru-RU" altLang="ru-RU" sz="24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 Николай Алексеевич</a:t>
            </a:r>
          </a:p>
          <a:p>
            <a:endParaRPr lang="en-US" altLang="ru-RU" dirty="0"/>
          </a:p>
          <a:p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FDF51-8EFD-4C7E-B070-4E1D9B25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0" y="5085184"/>
            <a:ext cx="1704630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id="{1873EA6F-877F-4096-8B5F-BC36868029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7574"/>
            <a:ext cx="7772400" cy="2228478"/>
          </a:xfrm>
        </p:spPr>
        <p:txBody>
          <a:bodyPr/>
          <a:lstStyle/>
          <a:p>
            <a:r>
              <a:rPr lang="ru-RU" altLang="ru-RU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4FDF51-8EFD-4C7E-B070-4E1D9B25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04"/>
            <a:ext cx="1891090" cy="19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8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25D8A49C-B0B8-4960-A00A-82F272DC7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master</a:t>
            </a:r>
            <a:endParaRPr lang="ru-RU" altLang="ru-RU" sz="4000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663E500-6157-49A3-8036-0D402A2C8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59688" cy="47978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Your Text here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Lorem ipsum dolor sit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amet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consectetuer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adipiscing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elit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, sed diam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nonummy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nibh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euismod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tincidunt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ut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laoreet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dolore magna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aliquam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erat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volutpat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. Ut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wisi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enim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ad minim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veniam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quis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nostrud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exerci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tation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ullamcorper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suscipit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lobortis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nisl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ut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aliquip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ex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ea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commodo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consequat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Duis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autem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vel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eum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iriure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dolor in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hendrerit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in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vulputate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velit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esse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molestie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consequat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, vel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illum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dolore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eu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feugiat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nulla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facilisis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at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vero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eros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et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accumsan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et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iusto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odio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dignissim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qui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blandit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praesent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luptatum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zzril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delenit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augue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duis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dolore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te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feugait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nulla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err="1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facilisi</a:t>
            </a:r>
            <a:r>
              <a:rPr lang="en-US" altLang="ko-KR" sz="2000" dirty="0">
                <a:solidFill>
                  <a:srgbClr val="040E08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altLang="ru-RU" sz="2000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C41D9-8301-487B-A99A-D75ED2A6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6632"/>
            <a:ext cx="8534400" cy="60524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750B5-4C19-48DD-A815-27779416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88" y="116632"/>
            <a:ext cx="8432184" cy="60486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CF60BE-4F5F-43EB-B9B1-45E16E097512}"/>
              </a:ext>
            </a:extLst>
          </p:cNvPr>
          <p:cNvSpPr/>
          <p:nvPr/>
        </p:nvSpPr>
        <p:spPr bwMode="auto">
          <a:xfrm>
            <a:off x="467544" y="4869160"/>
            <a:ext cx="720080" cy="3600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CDA20B9-BDAD-473E-A549-68B2C94E7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1682" y="266700"/>
            <a:ext cx="7273236" cy="685800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Валовый сбор плодов и ягод в </a:t>
            </a:r>
            <a:r>
              <a:rPr lang="ru-RU" altLang="ru-RU" sz="2800" b="1" dirty="0" err="1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сельхозорганизациях</a:t>
            </a:r>
            <a:r>
              <a:rPr lang="ru-RU" altLang="ru-RU" sz="28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КФХ и ИП </a:t>
            </a:r>
            <a:br>
              <a:rPr lang="ru-RU" altLang="ru-RU" sz="28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ЮФО и СКФО РФ в 2017-2018 гг. </a:t>
            </a:r>
            <a:endParaRPr lang="en-US" altLang="ru-RU" sz="2800" b="1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A65266-538A-4702-A871-AF877C9BF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74787"/>
              </p:ext>
            </p:extLst>
          </p:nvPr>
        </p:nvGraphicFramePr>
        <p:xfrm>
          <a:off x="1881576" y="1268760"/>
          <a:ext cx="7133447" cy="5463540"/>
        </p:xfrm>
        <a:graphic>
          <a:graphicData uri="http://schemas.openxmlformats.org/drawingml/2006/table">
            <a:tbl>
              <a:tblPr/>
              <a:tblGrid>
                <a:gridCol w="3757642">
                  <a:extLst>
                    <a:ext uri="{9D8B030D-6E8A-4147-A177-3AD203B41FA5}">
                      <a16:colId xmlns:a16="http://schemas.microsoft.com/office/drawing/2014/main" val="1142396419"/>
                    </a:ext>
                  </a:extLst>
                </a:gridCol>
                <a:gridCol w="1062188">
                  <a:extLst>
                    <a:ext uri="{9D8B030D-6E8A-4147-A177-3AD203B41FA5}">
                      <a16:colId xmlns:a16="http://schemas.microsoft.com/office/drawing/2014/main" val="3899140169"/>
                    </a:ext>
                  </a:extLst>
                </a:gridCol>
                <a:gridCol w="1062188">
                  <a:extLst>
                    <a:ext uri="{9D8B030D-6E8A-4147-A177-3AD203B41FA5}">
                      <a16:colId xmlns:a16="http://schemas.microsoft.com/office/drawing/2014/main" val="1948918899"/>
                    </a:ext>
                  </a:extLst>
                </a:gridCol>
                <a:gridCol w="1251429">
                  <a:extLst>
                    <a:ext uri="{9D8B030D-6E8A-4147-A177-3AD203B41FA5}">
                      <a16:colId xmlns:a16="http://schemas.microsoft.com/office/drawing/2014/main" val="3905685691"/>
                    </a:ext>
                  </a:extLst>
                </a:gridCol>
              </a:tblGrid>
              <a:tr h="161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Валовой сбор, тыс.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76762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2018 в % к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369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РОССИЙСКАЯ ФЕДЕРАЦИЯ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845,63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1 196,03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141,44%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0477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ЮЖНЫЙ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459,83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591,66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128,67%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3964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Адыгея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17,71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23,47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132,55%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635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767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50,59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94,17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186,14%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4613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323,29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393,51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121,72%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505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80,33%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796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Волгоградская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50,49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112,89%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9379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21,57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133,70%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3267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г. Севастополь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237,06%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3481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СЕВЕРО-КАВКАЗСКИЙ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223,24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292,68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131,10%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278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6,49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80,03%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0108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Ингушетия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19,72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199,23%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214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159,06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203,08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127,67%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241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Карачаево-Черкесская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0,58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237,35%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9199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Республика Северная Осетия-Алания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7,73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6,12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79,09%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9235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5,82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328,47%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604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33,66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38,07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40E08"/>
                          </a:solidFill>
                          <a:effectLst/>
                          <a:latin typeface="Arial Cyr" panose="020B0604020202020204" pitchFamily="34" charset="0"/>
                        </a:rPr>
                        <a:t>113,11%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718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CDA20B9-BDAD-473E-A549-68B2C94E7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284" y="266700"/>
            <a:ext cx="6861175" cy="6858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садоводстве Краснодарского края</a:t>
            </a:r>
            <a:endParaRPr lang="en-US" altLang="ru-RU" sz="3200" b="1" dirty="0">
              <a:solidFill>
                <a:srgbClr val="040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2032E8-021A-4A01-BBF8-C114072AE500}"/>
              </a:ext>
            </a:extLst>
          </p:cNvPr>
          <p:cNvSpPr/>
          <p:nvPr/>
        </p:nvSpPr>
        <p:spPr>
          <a:xfrm>
            <a:off x="1619672" y="973878"/>
            <a:ext cx="42484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228600" algn="just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начало текущего года площадь плодовых и ягодных насаждений во всех категориях хозяйств в крае составляла 41,5 тысяч гектар, в том числе в плодоносящем возрасте 32,3 тысяч гектар. Из них, на долю сельскохозяйственных организаций, ИП и КФХ приходится 29,7 тысяч гектаров, в т.ч. плодоносящих 21,3 тыс. га. За период с 2017 по 2018 годы площадь промышленных садовых и ягодных насаждений на территории Краснодарского края увеличилась на 2 тыс. гектаров.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651282-7E94-48F1-B217-94DCAC23E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211" y="955003"/>
            <a:ext cx="3866249" cy="47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2F931C2-D63D-4F79-9200-89008328E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60338"/>
            <a:ext cx="8568952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урожая плодово-ягодной продукции в Краснодарском крае за период 2014-2024 гг.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CB3B4A5-6ABB-4800-9A56-A8961BFBD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32" y="1461331"/>
            <a:ext cx="6624736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Сельскохозяйственными товаропроизводителями Краснодарского края в 2018 году собрано 394 тыс. тонн плодово-ягодной продукции. В 2019 году планируется собрать около 400 </a:t>
            </a:r>
            <a:r>
              <a:rPr lang="ru-RU" altLang="ru-RU" sz="2400" dirty="0" err="1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тыс.тонн</a:t>
            </a:r>
            <a:r>
              <a:rPr lang="ru-RU" altLang="ru-RU" sz="2400" dirty="0">
                <a:solidFill>
                  <a:srgbClr val="040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ru-RU" altLang="ru-RU" dirty="0"/>
          </a:p>
        </p:txBody>
      </p:sp>
      <p:pic>
        <p:nvPicPr>
          <p:cNvPr id="5124" name="Рисунок 8">
            <a:extLst>
              <a:ext uri="{FF2B5EF4-FFF2-40B4-BE49-F238E27FC236}">
                <a16:creationId xmlns:a16="http://schemas.microsoft.com/office/drawing/2014/main" id="{49D891C6-C719-480F-9A3C-D3C63542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23" y="1461331"/>
            <a:ext cx="2309045" cy="15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F05DB-C75A-4911-B2AB-FA0AF94E0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9" y="3154945"/>
            <a:ext cx="8961897" cy="3090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84B14-BC52-4E35-8D5D-3EC1B627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4D8D5-D1E3-450F-A5CD-D1C71AE5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28A623-941A-4C36-AFCE-5CD5494B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A8D91-36F6-4747-AC07-EB63D8D6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1ECA5-74AC-451D-A976-1528CF34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9E9910-42FE-4C04-99D3-7690B7B2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A9DE7-5A59-4DDB-9729-BC095AB3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40E08"/>
                </a:solidFill>
              </a:rPr>
              <a:t>Необходимые меры поддержки для развития садоводства: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CE348B-FE57-4C31-9F83-952DC816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96752"/>
            <a:ext cx="8280920" cy="4770437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1800" dirty="0">
                <a:solidFill>
                  <a:srgbClr val="040E08"/>
                </a:solidFill>
              </a:rPr>
              <a:t>С целью недопущения снижения темпов импортозамещения в части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40E08"/>
                </a:solidFill>
              </a:rPr>
              <a:t>производства плодовой продукции и повышения ее конкурентоспособности по отношению к зарубежным плодам необходимо рассмотреть вопрос об установлении единой федеральной ставки субсидии на закладку 1 га сада с плотностью деревьев свыше 2500 </a:t>
            </a:r>
            <a:r>
              <a:rPr lang="ru-RU" sz="1800" dirty="0" err="1">
                <a:solidFill>
                  <a:srgbClr val="040E08"/>
                </a:solidFill>
              </a:rPr>
              <a:t>шт</a:t>
            </a:r>
            <a:r>
              <a:rPr lang="ru-RU" sz="1800" dirty="0">
                <a:solidFill>
                  <a:srgbClr val="040E08"/>
                </a:solidFill>
              </a:rPr>
              <a:t> – 1,5 </a:t>
            </a:r>
            <a:r>
              <a:rPr lang="ru-RU" sz="1800" dirty="0" err="1">
                <a:solidFill>
                  <a:srgbClr val="040E08"/>
                </a:solidFill>
              </a:rPr>
              <a:t>млн.рублей</a:t>
            </a:r>
            <a:r>
              <a:rPr lang="ru-RU" sz="1800" dirty="0">
                <a:solidFill>
                  <a:srgbClr val="040E08"/>
                </a:solidFill>
              </a:rPr>
              <a:t> (приобретение системы капельного орошения, посадочного материала, установку шпалеры и противоградовой сетки) в традиционно садоводческих регионах;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40E08"/>
                </a:solidFill>
              </a:rPr>
              <a:t>2. Наделить Россельхознадзор полномочиями по осуществлению контроля за безопасным обращением с пестицидами и агрохимикатами, в том числе при производстве плодово-ягодной продукции по принципу от «поля до прилавка» посредством аттестации за рубежом мест производства продукции, предназначенной для экспорта в Россию - ввести аккредитацию импортных производителей, в целях контроля качества поступающей плодовой продукции в страну.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40E08"/>
                </a:solidFill>
              </a:rPr>
              <a:t>3.Увеличить государственную поддержку на строительство холодильников и закупку сортировочных линий до 50% от фактически понесенных затрат.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83897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4">
      <a:dk1>
        <a:srgbClr val="4D4D4D"/>
      </a:dk1>
      <a:lt1>
        <a:srgbClr val="FFFFFF"/>
      </a:lt1>
      <a:dk2>
        <a:srgbClr val="4D4D4D"/>
      </a:dk2>
      <a:lt2>
        <a:srgbClr val="B92D14"/>
      </a:lt2>
      <a:accent1>
        <a:srgbClr val="D34E13"/>
      </a:accent1>
      <a:accent2>
        <a:srgbClr val="DC9009"/>
      </a:accent2>
      <a:accent3>
        <a:srgbClr val="FFFFFF"/>
      </a:accent3>
      <a:accent4>
        <a:srgbClr val="404040"/>
      </a:accent4>
      <a:accent5>
        <a:srgbClr val="E6B2AA"/>
      </a:accent5>
      <a:accent6>
        <a:srgbClr val="C78207"/>
      </a:accent6>
      <a:hlink>
        <a:srgbClr val="EEC63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5C526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E19604"/>
        </a:accent1>
        <a:accent2>
          <a:srgbClr val="FFAD0C"/>
        </a:accent2>
        <a:accent3>
          <a:srgbClr val="FFFFFF"/>
        </a:accent3>
        <a:accent4>
          <a:srgbClr val="404040"/>
        </a:accent4>
        <a:accent5>
          <a:srgbClr val="EEC9AA"/>
        </a:accent5>
        <a:accent6>
          <a:srgbClr val="E79C0A"/>
        </a:accent6>
        <a:hlink>
          <a:srgbClr val="3C353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32C0C"/>
        </a:lt2>
        <a:accent1>
          <a:srgbClr val="8B4A06"/>
        </a:accent1>
        <a:accent2>
          <a:srgbClr val="D26E16"/>
        </a:accent2>
        <a:accent3>
          <a:srgbClr val="FFFFFF"/>
        </a:accent3>
        <a:accent4>
          <a:srgbClr val="404040"/>
        </a:accent4>
        <a:accent5>
          <a:srgbClr val="C4B1AA"/>
        </a:accent5>
        <a:accent6>
          <a:srgbClr val="BE6313"/>
        </a:accent6>
        <a:hlink>
          <a:srgbClr val="FE93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32C0C"/>
        </a:lt2>
        <a:accent1>
          <a:srgbClr val="8B4A06"/>
        </a:accent1>
        <a:accent2>
          <a:srgbClr val="D26E16"/>
        </a:accent2>
        <a:accent3>
          <a:srgbClr val="FFFFFF"/>
        </a:accent3>
        <a:accent4>
          <a:srgbClr val="404040"/>
        </a:accent4>
        <a:accent5>
          <a:srgbClr val="C4B1AA"/>
        </a:accent5>
        <a:accent6>
          <a:srgbClr val="BE6313"/>
        </a:accent6>
        <a:hlink>
          <a:srgbClr val="F581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Щербаков Н.А. 14.03.19.</Template>
  <TotalTime>663</TotalTime>
  <Words>557</Words>
  <Application>Microsoft Office PowerPoint</Application>
  <PresentationFormat>Экран (4:3)</PresentationFormat>
  <Paragraphs>104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Microsoft Sans Serif</vt:lpstr>
      <vt:lpstr>Times New Roman</vt:lpstr>
      <vt:lpstr>powerpoint-template-24</vt:lpstr>
      <vt:lpstr>Тема: «Обзор отрасли садоводства РФ»</vt:lpstr>
      <vt:lpstr>Slide master</vt:lpstr>
      <vt:lpstr>Презентация PowerPoint</vt:lpstr>
      <vt:lpstr>Валовый сбор плодов и ягод в сельхозорганизациях, КФХ и ИП  ЮФО и СКФО РФ в 2017-2018 гг. </vt:lpstr>
      <vt:lpstr>О садоводстве Краснодарского края</vt:lpstr>
      <vt:lpstr>Сбор урожая плодово-ягодной продукции в Краснодарском крае за период 2014-2024 гг.</vt:lpstr>
      <vt:lpstr>Презентация PowerPoint</vt:lpstr>
      <vt:lpstr>Презентация PowerPoint</vt:lpstr>
      <vt:lpstr>Необходимые меры поддержки для развития садоводства:</vt:lpstr>
      <vt:lpstr>Спасибо за внимание!</vt:lpstr>
    </vt:vector>
  </TitlesOfParts>
  <Company>SmileTemplates.com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Здоровье</dc:subject>
  <dc:creator>Максим</dc:creator>
  <dc:description>http://propowerpoint.ru - Бесплатные шаблоны для презентаций. Полезные советы и уроки  PowerPoint .</dc:description>
  <cp:lastModifiedBy>Катерина Демиденко</cp:lastModifiedBy>
  <cp:revision>43</cp:revision>
  <dcterms:created xsi:type="dcterms:W3CDTF">2019-03-11T13:56:33Z</dcterms:created>
  <dcterms:modified xsi:type="dcterms:W3CDTF">2019-11-19T07:12:58Z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00080086080000000000010243100207f6000400038000</vt:lpwstr>
  </property>
</Properties>
</file>